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6" r:id="rId4"/>
    <p:sldId id="297" r:id="rId5"/>
    <p:sldId id="258" r:id="rId6"/>
    <p:sldId id="260"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80" r:id="rId23"/>
    <p:sldId id="281" r:id="rId24"/>
    <p:sldId id="283" r:id="rId25"/>
    <p:sldId id="284" r:id="rId26"/>
    <p:sldId id="285" r:id="rId27"/>
    <p:sldId id="286" r:id="rId28"/>
    <p:sldId id="287" r:id="rId29"/>
    <p:sldId id="288" r:id="rId30"/>
    <p:sldId id="289" r:id="rId31"/>
    <p:sldId id="290" r:id="rId32"/>
    <p:sldId id="291" r:id="rId33"/>
    <p:sldId id="292" r:id="rId34"/>
    <p:sldId id="293" r:id="rId35"/>
    <p:sldId id="295" r:id="rId36"/>
    <p:sldId id="294" r:id="rId3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3927552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22532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31453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2662025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39338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2600307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1882466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385700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205060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A6B072-E802-414D-BB1E-3D2F3143CADD}" type="datetimeFigureOut">
              <a:rPr lang="tr-TR" smtClean="0"/>
              <a:t>13.02.2023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1819652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A6B072-E802-414D-BB1E-3D2F3143CADD}" type="datetimeFigureOut">
              <a:rPr lang="tr-TR" smtClean="0"/>
              <a:t>13.02.2023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3104169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2A6B072-E802-414D-BB1E-3D2F3143CADD}" type="datetimeFigureOut">
              <a:rPr lang="tr-TR" smtClean="0"/>
              <a:t>13.02.2023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466034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A6B072-E802-414D-BB1E-3D2F3143CADD}" type="datetimeFigureOut">
              <a:rPr lang="tr-TR" smtClean="0"/>
              <a:t>13.02.2023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144225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A6B072-E802-414D-BB1E-3D2F3143CADD}" type="datetimeFigureOut">
              <a:rPr lang="tr-TR" smtClean="0"/>
              <a:t>13.02.2023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1368755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A6B072-E802-414D-BB1E-3D2F3143CADD}" type="datetimeFigureOut">
              <a:rPr lang="tr-TR" smtClean="0"/>
              <a:t>13.02.2023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3135636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A6B072-E802-414D-BB1E-3D2F3143CADD}" type="datetimeFigureOut">
              <a:rPr lang="tr-TR" smtClean="0"/>
              <a:t>13.02.2023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33AB0E2-01DA-40D2-AB93-1468F3F1C53F}" type="slidenum">
              <a:rPr lang="tr-TR" smtClean="0"/>
              <a:t>‹#›</a:t>
            </a:fld>
            <a:endParaRPr lang="tr-TR"/>
          </a:p>
        </p:txBody>
      </p:sp>
    </p:spTree>
    <p:extLst>
      <p:ext uri="{BB962C8B-B14F-4D97-AF65-F5344CB8AC3E}">
        <p14:creationId xmlns:p14="http://schemas.microsoft.com/office/powerpoint/2010/main" val="812949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2A6B072-E802-414D-BB1E-3D2F3143CADD}" type="datetimeFigureOut">
              <a:rPr lang="tr-TR" smtClean="0"/>
              <a:t>13.02.2023</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33AB0E2-01DA-40D2-AB93-1468F3F1C53F}" type="slidenum">
              <a:rPr lang="tr-TR" smtClean="0"/>
              <a:t>‹#›</a:t>
            </a:fld>
            <a:endParaRPr lang="tr-TR"/>
          </a:p>
        </p:txBody>
      </p:sp>
    </p:spTree>
    <p:extLst>
      <p:ext uri="{BB962C8B-B14F-4D97-AF65-F5344CB8AC3E}">
        <p14:creationId xmlns:p14="http://schemas.microsoft.com/office/powerpoint/2010/main" val="3176544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056" y="2404534"/>
            <a:ext cx="9253728" cy="1646302"/>
          </a:xfrm>
        </p:spPr>
        <p:txBody>
          <a:bodyPr/>
          <a:lstStyle/>
          <a:p>
            <a:r>
              <a:rPr lang="tr-TR" dirty="0" smtClean="0"/>
              <a:t>Artificial Intelligence for All</a:t>
            </a:r>
            <a:endParaRPr lang="tr-TR" dirty="0"/>
          </a:p>
        </p:txBody>
      </p:sp>
      <p:sp>
        <p:nvSpPr>
          <p:cNvPr id="3" name="Subtitle 2"/>
          <p:cNvSpPr>
            <a:spLocks noGrp="1"/>
          </p:cNvSpPr>
          <p:nvPr>
            <p:ph type="subTitle" idx="1"/>
          </p:nvPr>
        </p:nvSpPr>
        <p:spPr/>
        <p:txBody>
          <a:bodyPr>
            <a:normAutofit lnSpcReduction="10000"/>
          </a:bodyPr>
          <a:lstStyle/>
          <a:p>
            <a:r>
              <a:rPr lang="tr-TR" dirty="0"/>
              <a:t>Oğul </a:t>
            </a:r>
            <a:r>
              <a:rPr lang="tr-TR" dirty="0" smtClean="0"/>
              <a:t>Ü</a:t>
            </a:r>
            <a:r>
              <a:rPr lang="en-US" noProof="1" smtClean="0"/>
              <a:t>nal</a:t>
            </a:r>
          </a:p>
          <a:p>
            <a:r>
              <a:rPr lang="tr-TR" dirty="0" smtClean="0"/>
              <a:t>Nikita Kudriashov</a:t>
            </a:r>
          </a:p>
          <a:p>
            <a:r>
              <a:rPr lang="tr-TR" dirty="0" smtClean="0"/>
              <a:t>Introduction to AI &amp; Fields</a:t>
            </a:r>
            <a:endParaRPr lang="tr-TR" dirty="0"/>
          </a:p>
        </p:txBody>
      </p:sp>
    </p:spTree>
    <p:extLst>
      <p:ext uri="{BB962C8B-B14F-4D97-AF65-F5344CB8AC3E}">
        <p14:creationId xmlns:p14="http://schemas.microsoft.com/office/powerpoint/2010/main" val="2780252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Several Common Examples of Expert Systems</a:t>
            </a:r>
            <a:endParaRPr lang="tr-TR" dirty="0"/>
          </a:p>
        </p:txBody>
      </p:sp>
      <p:sp>
        <p:nvSpPr>
          <p:cNvPr id="3" name="Content Placeholder 2"/>
          <p:cNvSpPr>
            <a:spLocks noGrp="1"/>
          </p:cNvSpPr>
          <p:nvPr>
            <p:ph idx="1"/>
          </p:nvPr>
        </p:nvSpPr>
        <p:spPr/>
        <p:txBody>
          <a:bodyPr>
            <a:normAutofit fontScale="92500" lnSpcReduction="10000"/>
          </a:bodyPr>
          <a:lstStyle/>
          <a:p>
            <a:r>
              <a:rPr lang="en-US" dirty="0"/>
              <a:t>MYCIN: This was one of the earliest expert systems that was based on backward chaining. It has the ability to identify various bacteria that cause severe infections. It is also capable of recommending drugs based on a person’s weight.</a:t>
            </a:r>
          </a:p>
          <a:p>
            <a:r>
              <a:rPr lang="en-US" dirty="0"/>
              <a:t>DENDRAL: This was an AI based expert system used essentially for chemical analysis. It uses a substance’s spectrographic data in order to predict its molecular structure.</a:t>
            </a:r>
          </a:p>
          <a:p>
            <a:r>
              <a:rPr lang="en-US" dirty="0"/>
              <a:t>R1/XCON: This ES had the ability to select specific software to generate a computer system as per user preference.</a:t>
            </a:r>
          </a:p>
          <a:p>
            <a:r>
              <a:rPr lang="en-US" dirty="0"/>
              <a:t>PXDES: This system could easily determine the type and the degree of lung cancer in patients based on limited data.</a:t>
            </a:r>
          </a:p>
          <a:p>
            <a:r>
              <a:rPr lang="en-US" dirty="0" err="1"/>
              <a:t>CaDet</a:t>
            </a:r>
            <a:r>
              <a:rPr lang="en-US" dirty="0"/>
              <a:t>: This is a clinical support system that identifies cancer in early stages.</a:t>
            </a:r>
          </a:p>
          <a:p>
            <a:r>
              <a:rPr lang="en-US" dirty="0" err="1"/>
              <a:t>DXplain</a:t>
            </a:r>
            <a:r>
              <a:rPr lang="en-US" dirty="0"/>
              <a:t>: This is also a clinical support system that is capable of suggesting a variety of diseases based on just the findings of the doctor.</a:t>
            </a:r>
            <a:endParaRPr lang="tr-TR" dirty="0"/>
          </a:p>
        </p:txBody>
      </p:sp>
    </p:spTree>
    <p:extLst>
      <p:ext uri="{BB962C8B-B14F-4D97-AF65-F5344CB8AC3E}">
        <p14:creationId xmlns:p14="http://schemas.microsoft.com/office/powerpoint/2010/main" val="887486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 general you may use Expert systems in:</a:t>
            </a:r>
            <a:endParaRPr lang="tr-TR" dirty="0"/>
          </a:p>
        </p:txBody>
      </p:sp>
      <p:sp>
        <p:nvSpPr>
          <p:cNvPr id="3" name="Content Placeholder 2"/>
          <p:cNvSpPr>
            <a:spLocks noGrp="1"/>
          </p:cNvSpPr>
          <p:nvPr>
            <p:ph idx="1"/>
          </p:nvPr>
        </p:nvSpPr>
        <p:spPr/>
        <p:txBody>
          <a:bodyPr>
            <a:normAutofit fontScale="55000" lnSpcReduction="20000"/>
          </a:bodyPr>
          <a:lstStyle/>
          <a:p>
            <a:r>
              <a:rPr lang="en-US" dirty="0"/>
              <a:t>Information management</a:t>
            </a:r>
          </a:p>
          <a:p>
            <a:r>
              <a:rPr lang="en-US" dirty="0"/>
              <a:t>Hospitals and medical facilities</a:t>
            </a:r>
          </a:p>
          <a:p>
            <a:r>
              <a:rPr lang="en-US" dirty="0"/>
              <a:t>Help desks management</a:t>
            </a:r>
          </a:p>
          <a:p>
            <a:r>
              <a:rPr lang="en-US" dirty="0"/>
              <a:t>Employee performance evaluation</a:t>
            </a:r>
          </a:p>
          <a:p>
            <a:r>
              <a:rPr lang="en-US" dirty="0"/>
              <a:t>Loan analysis</a:t>
            </a:r>
          </a:p>
          <a:p>
            <a:r>
              <a:rPr lang="en-US" dirty="0"/>
              <a:t>Virus detection</a:t>
            </a:r>
          </a:p>
          <a:p>
            <a:r>
              <a:rPr lang="en-US" dirty="0"/>
              <a:t>Useful for repair and maintenance projects</a:t>
            </a:r>
          </a:p>
          <a:p>
            <a:r>
              <a:rPr lang="en-US" dirty="0"/>
              <a:t>Warehouse optimization</a:t>
            </a:r>
          </a:p>
          <a:p>
            <a:r>
              <a:rPr lang="en-US" dirty="0"/>
              <a:t>Planning and scheduling</a:t>
            </a:r>
          </a:p>
          <a:p>
            <a:r>
              <a:rPr lang="en-US" dirty="0"/>
              <a:t>The configuration of manufactured objects</a:t>
            </a:r>
          </a:p>
          <a:p>
            <a:r>
              <a:rPr lang="en-US" dirty="0"/>
              <a:t>Financial decision making Knowledge publishing</a:t>
            </a:r>
          </a:p>
          <a:p>
            <a:r>
              <a:rPr lang="en-US" dirty="0"/>
              <a:t>Process monitoring and control</a:t>
            </a:r>
          </a:p>
          <a:p>
            <a:r>
              <a:rPr lang="en-US" dirty="0"/>
              <a:t>Supervise the operation of the plant and controller</a:t>
            </a:r>
          </a:p>
          <a:p>
            <a:r>
              <a:rPr lang="en-US" dirty="0"/>
              <a:t>Stock market trading</a:t>
            </a:r>
          </a:p>
          <a:p>
            <a:r>
              <a:rPr lang="en-US" dirty="0"/>
              <a:t>Airline scheduling &amp; cargo schedules</a:t>
            </a:r>
          </a:p>
          <a:p>
            <a:endParaRPr lang="tr-TR" dirty="0"/>
          </a:p>
        </p:txBody>
      </p:sp>
    </p:spTree>
    <p:extLst>
      <p:ext uri="{BB962C8B-B14F-4D97-AF65-F5344CB8AC3E}">
        <p14:creationId xmlns:p14="http://schemas.microsoft.com/office/powerpoint/2010/main" val="2304016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1752"/>
            <a:ext cx="8589264" cy="5875211"/>
          </a:xfrm>
        </p:spPr>
        <p:txBody>
          <a:bodyPr>
            <a:normAutofit/>
          </a:bodyPr>
          <a:lstStyle/>
          <a:p>
            <a:pPr algn="just"/>
            <a:r>
              <a:rPr lang="en-US" b="1" dirty="0" smtClean="0"/>
              <a:t>AI </a:t>
            </a:r>
            <a:r>
              <a:rPr lang="en-US" dirty="0" smtClean="0"/>
              <a:t>is </a:t>
            </a:r>
            <a:r>
              <a:rPr lang="en-US" dirty="0"/>
              <a:t>a science which deals with making </a:t>
            </a:r>
            <a:r>
              <a:rPr lang="tr-TR" dirty="0" smtClean="0"/>
              <a:t>the </a:t>
            </a:r>
            <a:r>
              <a:rPr lang="en-US" dirty="0" smtClean="0"/>
              <a:t>machine </a:t>
            </a:r>
            <a:r>
              <a:rPr lang="en-US" dirty="0" err="1" smtClean="0"/>
              <a:t>intelligen</a:t>
            </a:r>
            <a:r>
              <a:rPr lang="tr-TR" dirty="0"/>
              <a:t>t</a:t>
            </a:r>
            <a:r>
              <a:rPr lang="en-US" dirty="0" smtClean="0"/>
              <a:t>. </a:t>
            </a:r>
            <a:r>
              <a:rPr lang="en-US" dirty="0"/>
              <a:t>It utilizes image processing, cognitive science, neural systems, machine learning etc. AI enables machines to behave in a similar manner as human behaves in varying situations.</a:t>
            </a:r>
          </a:p>
          <a:p>
            <a:pPr algn="just"/>
            <a:r>
              <a:rPr lang="en-US" b="1" dirty="0" smtClean="0"/>
              <a:t>Expert </a:t>
            </a:r>
            <a:r>
              <a:rPr lang="en-US" b="1" dirty="0"/>
              <a:t>System </a:t>
            </a:r>
            <a:r>
              <a:rPr lang="en-US" dirty="0"/>
              <a:t>is an application using AI to build a knowledge base and use that knowledge base to solve such problems where human experts are needed to solve the problem. An expert system can advise users on the problem and can provide an explanation of the solution which is required for the users</a:t>
            </a:r>
            <a:r>
              <a:rPr lang="en-US" dirty="0" smtClean="0"/>
              <a:t>.</a:t>
            </a:r>
            <a:endParaRPr lang="tr-TR" dirty="0" smtClean="0"/>
          </a:p>
          <a:p>
            <a:pPr algn="just"/>
            <a:r>
              <a:rPr lang="en-US" b="1" dirty="0"/>
              <a:t>Artificial Intelligence targets to make machines intelligent</a:t>
            </a:r>
            <a:r>
              <a:rPr lang="en-US" b="1" dirty="0" smtClean="0"/>
              <a:t>.</a:t>
            </a:r>
            <a:endParaRPr lang="tr-TR" b="1" dirty="0" smtClean="0"/>
          </a:p>
          <a:p>
            <a:pPr algn="just"/>
            <a:r>
              <a:rPr lang="en-US" b="1" dirty="0"/>
              <a:t>Expert System is an application using Artificial Intelligence.</a:t>
            </a:r>
          </a:p>
          <a:p>
            <a:endParaRPr lang="tr-TR" dirty="0"/>
          </a:p>
        </p:txBody>
      </p:sp>
    </p:spTree>
    <p:extLst>
      <p:ext uri="{BB962C8B-B14F-4D97-AF65-F5344CB8AC3E}">
        <p14:creationId xmlns:p14="http://schemas.microsoft.com/office/powerpoint/2010/main" val="19417932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5-Fuzzy Logic</a:t>
            </a:r>
            <a:r>
              <a:rPr lang="tr-TR" dirty="0"/>
              <a:t/>
            </a:r>
            <a:br>
              <a:rPr lang="tr-TR" dirty="0"/>
            </a:br>
            <a:endParaRPr lang="tr-TR" b="1" dirty="0"/>
          </a:p>
        </p:txBody>
      </p:sp>
      <p:sp>
        <p:nvSpPr>
          <p:cNvPr id="3" name="Content Placeholder 2"/>
          <p:cNvSpPr>
            <a:spLocks noGrp="1"/>
          </p:cNvSpPr>
          <p:nvPr>
            <p:ph idx="1"/>
          </p:nvPr>
        </p:nvSpPr>
        <p:spPr/>
        <p:txBody>
          <a:bodyPr/>
          <a:lstStyle/>
          <a:p>
            <a:r>
              <a:rPr lang="en-US" dirty="0"/>
              <a:t>Fuzzy logic is a technique for representing and manipulating uncertain </a:t>
            </a:r>
            <a:r>
              <a:rPr lang="en-US" dirty="0" smtClean="0"/>
              <a:t>information</a:t>
            </a:r>
            <a:r>
              <a:rPr lang="tr-TR" dirty="0" smtClean="0"/>
              <a:t>.</a:t>
            </a:r>
          </a:p>
          <a:p>
            <a:r>
              <a:rPr lang="en-US" dirty="0"/>
              <a:t>The term </a:t>
            </a:r>
            <a:r>
              <a:rPr lang="en-US" b="1" dirty="0"/>
              <a:t>fuzzy</a:t>
            </a:r>
            <a:r>
              <a:rPr lang="en-US" dirty="0"/>
              <a:t> refers to things which are not clear or are </a:t>
            </a:r>
            <a:r>
              <a:rPr lang="en-US" dirty="0" smtClean="0"/>
              <a:t>vague</a:t>
            </a:r>
            <a:r>
              <a:rPr lang="tr-TR" dirty="0" smtClean="0"/>
              <a:t>.</a:t>
            </a:r>
          </a:p>
          <a:p>
            <a:r>
              <a:rPr lang="en-US" dirty="0"/>
              <a:t>In </a:t>
            </a:r>
            <a:r>
              <a:rPr lang="en-US" dirty="0" err="1"/>
              <a:t>boolean</a:t>
            </a:r>
            <a:r>
              <a:rPr lang="en-US" dirty="0"/>
              <a:t> system truth value, 1.0 represents absolute truth value and 0.0 represents absolute false value. But in the fuzzy system, there is no logic for absolute truth and absolute false value. But in fuzzy logic, there is intermediate value </a:t>
            </a:r>
            <a:r>
              <a:rPr lang="en-US" dirty="0" smtClean="0"/>
              <a:t>to </a:t>
            </a:r>
            <a:r>
              <a:rPr lang="en-US" dirty="0"/>
              <a:t>present which is partially true and partially false</a:t>
            </a:r>
            <a:r>
              <a:rPr lang="en-US" dirty="0" smtClean="0"/>
              <a:t>.</a:t>
            </a:r>
            <a:endParaRPr lang="tr-TR" dirty="0" smtClean="0"/>
          </a:p>
          <a:p>
            <a:endParaRPr lang="tr-TR" dirty="0"/>
          </a:p>
        </p:txBody>
      </p:sp>
    </p:spTree>
    <p:extLst>
      <p:ext uri="{BB962C8B-B14F-4D97-AF65-F5344CB8AC3E}">
        <p14:creationId xmlns:p14="http://schemas.microsoft.com/office/powerpoint/2010/main" val="1538401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024"/>
            <a:ext cx="10515600" cy="5984939"/>
          </a:xfrm>
        </p:spPr>
        <p:txBody>
          <a:bodyPr/>
          <a:lstStyle/>
          <a:p>
            <a:r>
              <a:rPr lang="en-US" dirty="0"/>
              <a:t>It can control machines and consumer products.</a:t>
            </a:r>
          </a:p>
          <a:p>
            <a:r>
              <a:rPr lang="en-US" dirty="0"/>
              <a:t>It may not give accurate reasoning, but acceptable reasoning.</a:t>
            </a:r>
          </a:p>
          <a:p>
            <a:r>
              <a:rPr lang="en-US" dirty="0"/>
              <a:t>Fuzzy logic helps to deal with the uncertainty in engineering.</a:t>
            </a:r>
          </a:p>
          <a:p>
            <a:endParaRPr lang="tr-TR" dirty="0"/>
          </a:p>
        </p:txBody>
      </p:sp>
      <p:pic>
        <p:nvPicPr>
          <p:cNvPr id="4" name="Picture 3"/>
          <p:cNvPicPr>
            <a:picLocks noChangeAspect="1"/>
          </p:cNvPicPr>
          <p:nvPr/>
        </p:nvPicPr>
        <p:blipFill>
          <a:blip r:embed="rId2"/>
          <a:stretch>
            <a:fillRect/>
          </a:stretch>
        </p:blipFill>
        <p:spPr>
          <a:xfrm>
            <a:off x="1625346" y="1656017"/>
            <a:ext cx="6362700" cy="3752850"/>
          </a:xfrm>
          <a:prstGeom prst="rect">
            <a:avLst/>
          </a:prstGeom>
        </p:spPr>
      </p:pic>
    </p:spTree>
    <p:extLst>
      <p:ext uri="{BB962C8B-B14F-4D97-AF65-F5344CB8AC3E}">
        <p14:creationId xmlns:p14="http://schemas.microsoft.com/office/powerpoint/2010/main" val="1991868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210312"/>
            <a:ext cx="4885944" cy="5966651"/>
          </a:xfrm>
        </p:spPr>
        <p:txBody>
          <a:bodyPr>
            <a:normAutofit fontScale="92500" lnSpcReduction="20000"/>
          </a:bodyPr>
          <a:lstStyle/>
          <a:p>
            <a:r>
              <a:rPr lang="en-US" sz="1800" b="1" dirty="0"/>
              <a:t>Aerospace</a:t>
            </a:r>
          </a:p>
          <a:p>
            <a:r>
              <a:rPr lang="en-US" sz="1800" dirty="0"/>
              <a:t>Altitude control of spacecraft</a:t>
            </a:r>
          </a:p>
          <a:p>
            <a:r>
              <a:rPr lang="en-US" sz="1800" dirty="0"/>
              <a:t>Satellite altitude control</a:t>
            </a:r>
          </a:p>
          <a:p>
            <a:r>
              <a:rPr lang="en-US" sz="1800" dirty="0"/>
              <a:t>Flow and mixture regulation in aircraft deicing vehicles</a:t>
            </a:r>
            <a:endParaRPr lang="tr-TR" sz="1800" dirty="0"/>
          </a:p>
          <a:p>
            <a:r>
              <a:rPr lang="tr-TR" sz="1800" b="1" dirty="0"/>
              <a:t>Automotive</a:t>
            </a:r>
          </a:p>
          <a:p>
            <a:r>
              <a:rPr lang="en-US" sz="1800" dirty="0"/>
              <a:t>Trainable fuzzy systems for idle speed control</a:t>
            </a:r>
          </a:p>
          <a:p>
            <a:r>
              <a:rPr lang="en-US" sz="1800" dirty="0"/>
              <a:t>Shift scheduling method for automatic transmission</a:t>
            </a:r>
          </a:p>
          <a:p>
            <a:r>
              <a:rPr lang="en-US" sz="1800" dirty="0"/>
              <a:t>Intelligent highway systems</a:t>
            </a:r>
          </a:p>
          <a:p>
            <a:r>
              <a:rPr lang="en-US" sz="1800" dirty="0"/>
              <a:t>Traffic control</a:t>
            </a:r>
          </a:p>
          <a:p>
            <a:r>
              <a:rPr lang="en-US" sz="1800" dirty="0"/>
              <a:t>Improving efficiency of automatic transmissions</a:t>
            </a:r>
            <a:endParaRPr lang="tr-TR" sz="1800" dirty="0"/>
          </a:p>
          <a:p>
            <a:r>
              <a:rPr lang="tr-TR" sz="1800" b="1" dirty="0"/>
              <a:t>Defense</a:t>
            </a:r>
          </a:p>
          <a:p>
            <a:r>
              <a:rPr lang="en-US" sz="1800" dirty="0"/>
              <a:t>Underwater target recognition</a:t>
            </a:r>
          </a:p>
          <a:p>
            <a:r>
              <a:rPr lang="en-US" sz="1800" dirty="0"/>
              <a:t>Automatic target recognition of thermal infrared images</a:t>
            </a:r>
          </a:p>
          <a:p>
            <a:r>
              <a:rPr lang="en-US" sz="1800" dirty="0"/>
              <a:t>Naval decision support aids</a:t>
            </a:r>
            <a:endParaRPr lang="tr-TR" sz="1800" dirty="0"/>
          </a:p>
        </p:txBody>
      </p:sp>
      <p:sp>
        <p:nvSpPr>
          <p:cNvPr id="4" name="Content Placeholder 3"/>
          <p:cNvSpPr>
            <a:spLocks noGrp="1"/>
          </p:cNvSpPr>
          <p:nvPr>
            <p:ph sz="half" idx="2"/>
          </p:nvPr>
        </p:nvSpPr>
        <p:spPr>
          <a:xfrm>
            <a:off x="5879592" y="210312"/>
            <a:ext cx="4114800" cy="5966651"/>
          </a:xfrm>
        </p:spPr>
        <p:txBody>
          <a:bodyPr>
            <a:normAutofit fontScale="92500" lnSpcReduction="20000"/>
          </a:bodyPr>
          <a:lstStyle/>
          <a:p>
            <a:r>
              <a:rPr lang="tr-TR" sz="1800" b="1" dirty="0"/>
              <a:t>Electronics</a:t>
            </a:r>
          </a:p>
          <a:p>
            <a:r>
              <a:rPr lang="en-US" sz="1800" dirty="0"/>
              <a:t>Control of automatic exposure in video cameras</a:t>
            </a:r>
          </a:p>
          <a:p>
            <a:r>
              <a:rPr lang="en-US" sz="1800" dirty="0"/>
              <a:t>Humidity in a clean room</a:t>
            </a:r>
          </a:p>
          <a:p>
            <a:r>
              <a:rPr lang="en-US" sz="1800" dirty="0"/>
              <a:t>Air conditioning systems</a:t>
            </a:r>
          </a:p>
          <a:p>
            <a:r>
              <a:rPr lang="en-US" sz="1800" dirty="0"/>
              <a:t>Washing machine timing</a:t>
            </a:r>
          </a:p>
          <a:p>
            <a:r>
              <a:rPr lang="en-US" sz="1800" dirty="0"/>
              <a:t>Microwave ovens</a:t>
            </a:r>
          </a:p>
          <a:p>
            <a:r>
              <a:rPr lang="en-US" sz="1800" dirty="0"/>
              <a:t>Vacuum cleaners</a:t>
            </a:r>
          </a:p>
          <a:p>
            <a:r>
              <a:rPr lang="tr-TR" sz="1800" b="1" dirty="0" smtClean="0"/>
              <a:t>Industry</a:t>
            </a:r>
          </a:p>
          <a:p>
            <a:r>
              <a:rPr lang="en-US" sz="1800" dirty="0"/>
              <a:t>Cement kiln controls heat exchanger control</a:t>
            </a:r>
          </a:p>
          <a:p>
            <a:r>
              <a:rPr lang="en-US" sz="1800" dirty="0"/>
              <a:t>Activated sludge wastewater treatment process control</a:t>
            </a:r>
          </a:p>
          <a:p>
            <a:r>
              <a:rPr lang="en-US" sz="1800" dirty="0"/>
              <a:t>Water purification plant control</a:t>
            </a:r>
          </a:p>
          <a:p>
            <a:r>
              <a:rPr lang="en-US" sz="1800" dirty="0"/>
              <a:t>Quantitative pattern analysis for industrial quality assurance</a:t>
            </a:r>
          </a:p>
          <a:p>
            <a:r>
              <a:rPr lang="en-US" sz="1800" dirty="0"/>
              <a:t>Control of constraint satisfaction problems in structural design</a:t>
            </a:r>
          </a:p>
          <a:p>
            <a:r>
              <a:rPr lang="en-US" sz="1800" dirty="0"/>
              <a:t>Control of water purification plants</a:t>
            </a:r>
          </a:p>
          <a:p>
            <a:endParaRPr lang="tr-TR" dirty="0"/>
          </a:p>
        </p:txBody>
      </p:sp>
    </p:spTree>
    <p:extLst>
      <p:ext uri="{BB962C8B-B14F-4D97-AF65-F5344CB8AC3E}">
        <p14:creationId xmlns:p14="http://schemas.microsoft.com/office/powerpoint/2010/main" val="2228039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6-Natural Language Processing</a:t>
            </a:r>
            <a:r>
              <a:rPr lang="tr-TR" dirty="0"/>
              <a:t/>
            </a:r>
            <a:br>
              <a:rPr lang="tr-TR" dirty="0"/>
            </a:br>
            <a:endParaRPr lang="tr-TR" dirty="0"/>
          </a:p>
        </p:txBody>
      </p:sp>
      <p:sp>
        <p:nvSpPr>
          <p:cNvPr id="3" name="Content Placeholder 2"/>
          <p:cNvSpPr>
            <a:spLocks noGrp="1"/>
          </p:cNvSpPr>
          <p:nvPr>
            <p:ph idx="1"/>
          </p:nvPr>
        </p:nvSpPr>
        <p:spPr/>
        <p:txBody>
          <a:bodyPr>
            <a:normAutofit/>
          </a:bodyPr>
          <a:lstStyle/>
          <a:p>
            <a:r>
              <a:rPr lang="en-US" dirty="0"/>
              <a:t>Natural language processing depicts the developing methods that assist in communicating with machines using </a:t>
            </a:r>
            <a:r>
              <a:rPr lang="tr-TR" dirty="0" smtClean="0"/>
              <a:t>human languages.</a:t>
            </a:r>
          </a:p>
          <a:p>
            <a:r>
              <a:rPr lang="en-US" dirty="0" smtClean="0"/>
              <a:t>NLP </a:t>
            </a:r>
            <a:r>
              <a:rPr lang="en-US" dirty="0"/>
              <a:t>is the processing of the human language by computer programs, examples include; spam detection by looking at the subject of a line or text of an email and checking if it is </a:t>
            </a:r>
            <a:r>
              <a:rPr lang="en-US" dirty="0" smtClean="0"/>
              <a:t>junk.</a:t>
            </a:r>
            <a:endParaRPr lang="tr-TR" dirty="0" smtClean="0"/>
          </a:p>
          <a:p>
            <a:r>
              <a:rPr lang="en-US" dirty="0" smtClean="0"/>
              <a:t>NLP </a:t>
            </a:r>
            <a:r>
              <a:rPr lang="en-US" dirty="0"/>
              <a:t>tasks are text translation, sentiment analysis, and speech recognition. NLP is used by Twitter to percolate terroristic language from their tweets, by amazon to interpret user reviews and enhance user experience</a:t>
            </a:r>
            <a:r>
              <a:rPr lang="en-US" dirty="0" smtClean="0"/>
              <a:t>.</a:t>
            </a:r>
            <a:endParaRPr lang="tr-TR" dirty="0" smtClean="0"/>
          </a:p>
          <a:p>
            <a:r>
              <a:rPr lang="tr-TR" dirty="0" smtClean="0"/>
              <a:t>Examples: Auto-correct, Chatbots, Google-Translate, spam detection</a:t>
            </a:r>
            <a:endParaRPr lang="tr-TR" dirty="0"/>
          </a:p>
        </p:txBody>
      </p:sp>
    </p:spTree>
    <p:extLst>
      <p:ext uri="{BB962C8B-B14F-4D97-AF65-F5344CB8AC3E}">
        <p14:creationId xmlns:p14="http://schemas.microsoft.com/office/powerpoint/2010/main" val="2788475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7-Computer Vision</a:t>
            </a:r>
            <a:r>
              <a:rPr lang="tr-TR" dirty="0"/>
              <a:t/>
            </a:r>
            <a:br>
              <a:rPr lang="tr-TR" dirty="0"/>
            </a:br>
            <a:endParaRPr lang="tr-TR" dirty="0"/>
          </a:p>
        </p:txBody>
      </p:sp>
      <p:sp>
        <p:nvSpPr>
          <p:cNvPr id="3" name="Content Placeholder 2"/>
          <p:cNvSpPr>
            <a:spLocks noGrp="1"/>
          </p:cNvSpPr>
          <p:nvPr>
            <p:ph idx="1"/>
          </p:nvPr>
        </p:nvSpPr>
        <p:spPr/>
        <p:txBody>
          <a:bodyPr>
            <a:normAutofit/>
          </a:bodyPr>
          <a:lstStyle/>
          <a:p>
            <a:r>
              <a:rPr lang="en-US" dirty="0"/>
              <a:t>Computer </a:t>
            </a:r>
            <a:r>
              <a:rPr lang="en-US" dirty="0" smtClean="0"/>
              <a:t>Visio</a:t>
            </a:r>
            <a:r>
              <a:rPr lang="tr-TR" dirty="0" smtClean="0"/>
              <a:t>n</a:t>
            </a:r>
            <a:r>
              <a:rPr lang="en-US" dirty="0" smtClean="0"/>
              <a:t>, </a:t>
            </a:r>
            <a:r>
              <a:rPr lang="en-US" dirty="0"/>
              <a:t>is defined as a field of study that seeks to develop techniques to help computers “see” and understand the content of digital images such as photographs and videos</a:t>
            </a:r>
            <a:r>
              <a:rPr lang="en-US" dirty="0" smtClean="0"/>
              <a:t>.</a:t>
            </a:r>
            <a:endParaRPr lang="tr-TR" dirty="0" smtClean="0"/>
          </a:p>
          <a:p>
            <a:r>
              <a:rPr lang="en-US" dirty="0"/>
              <a:t>Smartphones have cameras, and taking a photo or video and sharing it has never been easier, resulting in the incredible growth of modern social networks like </a:t>
            </a:r>
            <a:r>
              <a:rPr lang="en-US" dirty="0" smtClean="0"/>
              <a:t>Instagram.</a:t>
            </a:r>
            <a:endParaRPr lang="tr-TR" dirty="0" smtClean="0"/>
          </a:p>
          <a:p>
            <a:r>
              <a:rPr lang="en-US" dirty="0" smtClean="0"/>
              <a:t>YouTube </a:t>
            </a:r>
            <a:r>
              <a:rPr lang="en-US" dirty="0"/>
              <a:t>might be the second largest search engine and hundreds of hours of video are uploaded every minute and billions of videos are watched every </a:t>
            </a:r>
            <a:r>
              <a:rPr lang="en-US" dirty="0" smtClean="0"/>
              <a:t>day.</a:t>
            </a:r>
            <a:endParaRPr lang="tr-TR" dirty="0" smtClean="0"/>
          </a:p>
          <a:p>
            <a:r>
              <a:rPr lang="en-US" dirty="0" smtClean="0"/>
              <a:t>The </a:t>
            </a:r>
            <a:r>
              <a:rPr lang="en-US" dirty="0"/>
              <a:t>internet is comprised of text and images. It is relatively straightforward to index and search text, but in order to index and search images, algorithms need to know what the images contain.</a:t>
            </a:r>
            <a:endParaRPr lang="tr-TR" dirty="0"/>
          </a:p>
        </p:txBody>
      </p:sp>
    </p:spTree>
    <p:extLst>
      <p:ext uri="{BB962C8B-B14F-4D97-AF65-F5344CB8AC3E}">
        <p14:creationId xmlns:p14="http://schemas.microsoft.com/office/powerpoint/2010/main" val="37891722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5552" y="197993"/>
            <a:ext cx="5388864" cy="4351338"/>
          </a:xfrm>
        </p:spPr>
        <p:txBody>
          <a:bodyPr>
            <a:normAutofit/>
          </a:bodyPr>
          <a:lstStyle/>
          <a:p>
            <a:r>
              <a:rPr lang="tr-TR" dirty="0" smtClean="0"/>
              <a:t>T</a:t>
            </a:r>
            <a:r>
              <a:rPr lang="en-US" dirty="0" smtClean="0"/>
              <a:t>o </a:t>
            </a:r>
            <a:r>
              <a:rPr lang="en-US" dirty="0"/>
              <a:t>a computer, </a:t>
            </a:r>
            <a:r>
              <a:rPr lang="tr-TR" dirty="0" smtClean="0"/>
              <a:t>an </a:t>
            </a:r>
            <a:r>
              <a:rPr lang="en-US" dirty="0" err="1" smtClean="0"/>
              <a:t>imag</a:t>
            </a:r>
            <a:r>
              <a:rPr lang="tr-TR" dirty="0" smtClean="0"/>
              <a:t>e is </a:t>
            </a:r>
            <a:r>
              <a:rPr lang="en-US" dirty="0" smtClean="0"/>
              <a:t>an </a:t>
            </a:r>
            <a:r>
              <a:rPr lang="en-US" dirty="0"/>
              <a:t>array of pixels, numerical values that represent shades of red, green, and blue. One of the challenges computer scientists have grappled with since the 1950s has been to create machines that can make sense of photos and videos like humans do. The field of computer vision has become one of the hottest areas of research in computer science and artificial intelligence.</a:t>
            </a:r>
            <a:endParaRPr lang="tr-TR" dirty="0"/>
          </a:p>
        </p:txBody>
      </p:sp>
      <p:pic>
        <p:nvPicPr>
          <p:cNvPr id="4" name="Content Placeholder 3"/>
          <p:cNvPicPr>
            <a:picLocks noChangeAspect="1"/>
          </p:cNvPicPr>
          <p:nvPr/>
        </p:nvPicPr>
        <p:blipFill>
          <a:blip r:embed="rId2"/>
          <a:stretch>
            <a:fillRect/>
          </a:stretch>
        </p:blipFill>
        <p:spPr>
          <a:xfrm>
            <a:off x="5614416" y="1633601"/>
            <a:ext cx="3776472" cy="3489865"/>
          </a:xfrm>
          <a:prstGeom prst="rect">
            <a:avLst/>
          </a:prstGeom>
        </p:spPr>
      </p:pic>
    </p:spTree>
    <p:extLst>
      <p:ext uri="{BB962C8B-B14F-4D97-AF65-F5344CB8AC3E}">
        <p14:creationId xmlns:p14="http://schemas.microsoft.com/office/powerpoint/2010/main" val="2702325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Applications of Computer Vision</a:t>
            </a:r>
            <a:endParaRPr lang="tr-TR" dirty="0"/>
          </a:p>
        </p:txBody>
      </p:sp>
      <p:pic>
        <p:nvPicPr>
          <p:cNvPr id="4" name="Content Placeholder 3"/>
          <p:cNvPicPr>
            <a:picLocks noGrp="1" noChangeAspect="1"/>
          </p:cNvPicPr>
          <p:nvPr>
            <p:ph idx="1"/>
          </p:nvPr>
        </p:nvPicPr>
        <p:blipFill>
          <a:blip r:embed="rId2"/>
          <a:stretch>
            <a:fillRect/>
          </a:stretch>
        </p:blipFill>
        <p:spPr>
          <a:xfrm>
            <a:off x="677334" y="1466310"/>
            <a:ext cx="7886700" cy="3076575"/>
          </a:xfrm>
          <a:prstGeom prst="rect">
            <a:avLst/>
          </a:prstGeom>
        </p:spPr>
      </p:pic>
    </p:spTree>
    <p:extLst>
      <p:ext uri="{BB962C8B-B14F-4D97-AF65-F5344CB8AC3E}">
        <p14:creationId xmlns:p14="http://schemas.microsoft.com/office/powerpoint/2010/main" val="1779596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2608"/>
            <a:ext cx="8881872" cy="5884355"/>
          </a:xfrm>
        </p:spPr>
        <p:txBody>
          <a:bodyPr>
            <a:normAutofit/>
          </a:bodyPr>
          <a:lstStyle/>
          <a:p>
            <a:r>
              <a:rPr lang="en-US" b="1" dirty="0"/>
              <a:t>Artificial intelligence is the </a:t>
            </a:r>
            <a:r>
              <a:rPr lang="tr-TR" b="1" dirty="0" smtClean="0"/>
              <a:t>implementation </a:t>
            </a:r>
            <a:r>
              <a:rPr lang="en-US" b="1" dirty="0" smtClean="0"/>
              <a:t>of </a:t>
            </a:r>
            <a:r>
              <a:rPr lang="en-US" b="1" dirty="0"/>
              <a:t>computer recognition, reasoning, and </a:t>
            </a:r>
            <a:r>
              <a:rPr lang="en-US" b="1" dirty="0" smtClean="0"/>
              <a:t>action</a:t>
            </a:r>
            <a:r>
              <a:rPr lang="tr-TR" dirty="0" smtClean="0"/>
              <a:t>.</a:t>
            </a:r>
          </a:p>
          <a:p>
            <a:r>
              <a:rPr lang="tr-TR" b="1" dirty="0" smtClean="0"/>
              <a:t>There are main sub-fields of AI such as:</a:t>
            </a:r>
          </a:p>
          <a:p>
            <a:r>
              <a:rPr lang="tr-TR" dirty="0" smtClean="0">
                <a:solidFill>
                  <a:schemeClr val="tx1"/>
                </a:solidFill>
              </a:rPr>
              <a:t>1-Machine Learning</a:t>
            </a:r>
          </a:p>
          <a:p>
            <a:r>
              <a:rPr lang="tr-TR" dirty="0" smtClean="0">
                <a:solidFill>
                  <a:schemeClr val="tx1"/>
                </a:solidFill>
              </a:rPr>
              <a:t>2-Neural Networks</a:t>
            </a:r>
          </a:p>
          <a:p>
            <a:r>
              <a:rPr lang="tr-TR" dirty="0" smtClean="0"/>
              <a:t>3-Robotics</a:t>
            </a:r>
          </a:p>
          <a:p>
            <a:r>
              <a:rPr lang="tr-TR" dirty="0" smtClean="0"/>
              <a:t>4-Expert Systems</a:t>
            </a:r>
          </a:p>
          <a:p>
            <a:r>
              <a:rPr lang="tr-TR" dirty="0" smtClean="0"/>
              <a:t>5-Fuzzy Logic</a:t>
            </a:r>
          </a:p>
          <a:p>
            <a:r>
              <a:rPr lang="tr-TR" dirty="0" smtClean="0"/>
              <a:t>6-Natural Language Processing</a:t>
            </a:r>
          </a:p>
          <a:p>
            <a:r>
              <a:rPr lang="tr-TR" dirty="0" smtClean="0"/>
              <a:t>7-Computer Vision</a:t>
            </a:r>
          </a:p>
          <a:p>
            <a:r>
              <a:rPr lang="tr-TR" dirty="0" smtClean="0"/>
              <a:t>8-Speech Recognition</a:t>
            </a:r>
          </a:p>
          <a:p>
            <a:r>
              <a:rPr lang="tr-TR" dirty="0" smtClean="0"/>
              <a:t>9-Deep </a:t>
            </a:r>
            <a:r>
              <a:rPr lang="tr-TR" dirty="0"/>
              <a:t>learning </a:t>
            </a:r>
            <a:endParaRPr lang="tr-TR" dirty="0" smtClean="0"/>
          </a:p>
          <a:p>
            <a:r>
              <a:rPr lang="tr-TR" dirty="0" smtClean="0"/>
              <a:t>10-Data </a:t>
            </a:r>
            <a:r>
              <a:rPr lang="tr-TR" dirty="0"/>
              <a:t>science </a:t>
            </a:r>
            <a:endParaRPr lang="tr-TR" dirty="0" smtClean="0"/>
          </a:p>
          <a:p>
            <a:r>
              <a:rPr lang="tr-TR" dirty="0" smtClean="0"/>
              <a:t>11-Cyber security</a:t>
            </a:r>
          </a:p>
          <a:p>
            <a:r>
              <a:rPr lang="tr-TR" dirty="0" smtClean="0"/>
              <a:t>12-Terminator</a:t>
            </a:r>
            <a:endParaRPr lang="tr-TR" dirty="0"/>
          </a:p>
        </p:txBody>
      </p:sp>
    </p:spTree>
    <p:extLst>
      <p:ext uri="{BB962C8B-B14F-4D97-AF65-F5344CB8AC3E}">
        <p14:creationId xmlns:p14="http://schemas.microsoft.com/office/powerpoint/2010/main" val="196187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8-Speech Recognition</a:t>
            </a:r>
            <a:r>
              <a:rPr lang="tr-TR" dirty="0"/>
              <a:t/>
            </a:r>
            <a:br>
              <a:rPr lang="tr-TR" dirty="0"/>
            </a:br>
            <a:endParaRPr lang="tr-TR" dirty="0"/>
          </a:p>
        </p:txBody>
      </p:sp>
      <p:sp>
        <p:nvSpPr>
          <p:cNvPr id="3" name="Content Placeholder 2"/>
          <p:cNvSpPr>
            <a:spLocks noGrp="1"/>
          </p:cNvSpPr>
          <p:nvPr>
            <p:ph idx="1"/>
          </p:nvPr>
        </p:nvSpPr>
        <p:spPr/>
        <p:txBody>
          <a:bodyPr/>
          <a:lstStyle/>
          <a:p>
            <a:r>
              <a:rPr lang="en-US" dirty="0"/>
              <a:t>Speech recognition, the ability of devices to respond to spoken commands. Speech recognition enables hands-free control of various devices and equipment (a particular boon to many disabled persons), provides input to automatic translation, and creates print-ready dictation. Among the earliest applications for speech recognition were automated telephone systems and medical dictation software. It is frequently used for dictation, for querying databases, and for giving commands to computer-based systems, especially in professions that rely on specialized vocabularies. It also enables personal assistants in vehicles and smartphones, such as </a:t>
            </a:r>
            <a:r>
              <a:rPr lang="en-US" dirty="0" smtClean="0"/>
              <a:t>Amazon</a:t>
            </a:r>
            <a:r>
              <a:rPr lang="tr-TR" dirty="0" smtClean="0"/>
              <a:t>’s Alexa</a:t>
            </a:r>
            <a:r>
              <a:rPr lang="en-US" dirty="0" smtClean="0"/>
              <a:t>.</a:t>
            </a:r>
            <a:endParaRPr lang="tr-TR" dirty="0"/>
          </a:p>
        </p:txBody>
      </p:sp>
    </p:spTree>
    <p:extLst>
      <p:ext uri="{BB962C8B-B14F-4D97-AF65-F5344CB8AC3E}">
        <p14:creationId xmlns:p14="http://schemas.microsoft.com/office/powerpoint/2010/main" val="36528530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9-Deep learning </a:t>
            </a:r>
            <a:r>
              <a:rPr lang="tr-TR" dirty="0"/>
              <a:t/>
            </a:r>
            <a:br>
              <a:rPr lang="tr-TR" dirty="0"/>
            </a:br>
            <a:endParaRPr lang="tr-TR" dirty="0"/>
          </a:p>
        </p:txBody>
      </p:sp>
      <p:sp>
        <p:nvSpPr>
          <p:cNvPr id="3" name="Content Placeholder 2"/>
          <p:cNvSpPr>
            <a:spLocks noGrp="1"/>
          </p:cNvSpPr>
          <p:nvPr>
            <p:ph idx="1"/>
          </p:nvPr>
        </p:nvSpPr>
        <p:spPr/>
        <p:txBody>
          <a:bodyPr>
            <a:normAutofit fontScale="92500" lnSpcReduction="20000"/>
          </a:bodyPr>
          <a:lstStyle/>
          <a:p>
            <a:r>
              <a:rPr lang="en-US" dirty="0"/>
              <a:t>Deep learning is the field of study that includes artificial neural </a:t>
            </a:r>
            <a:r>
              <a:rPr lang="en-US" dirty="0" smtClean="0"/>
              <a:t>networks</a:t>
            </a:r>
            <a:r>
              <a:rPr lang="tr-TR" dirty="0" smtClean="0"/>
              <a:t>(NN’S)</a:t>
            </a:r>
            <a:r>
              <a:rPr lang="en-US" dirty="0" smtClean="0"/>
              <a:t> </a:t>
            </a:r>
            <a:r>
              <a:rPr lang="en-US" dirty="0"/>
              <a:t>and similar machine learning algorithms with one or more hidden layers. In other words, at least one artificial neural network is used and the computer obtains new data from the available data with many algorithms</a:t>
            </a:r>
            <a:r>
              <a:rPr lang="en-US" dirty="0" smtClean="0"/>
              <a:t>.</a:t>
            </a:r>
            <a:r>
              <a:rPr lang="tr-TR" dirty="0" smtClean="0"/>
              <a:t> </a:t>
            </a:r>
          </a:p>
          <a:p>
            <a:r>
              <a:rPr lang="en-US" dirty="0"/>
              <a:t>Self Driving Cars.</a:t>
            </a:r>
          </a:p>
          <a:p>
            <a:r>
              <a:rPr lang="en-US" dirty="0"/>
              <a:t>News Aggregation and Fraud News Detection.</a:t>
            </a:r>
          </a:p>
          <a:p>
            <a:r>
              <a:rPr lang="en-US" dirty="0"/>
              <a:t>Natural Language Processing.</a:t>
            </a:r>
          </a:p>
          <a:p>
            <a:r>
              <a:rPr lang="en-US" dirty="0"/>
              <a:t>Virtual Assistants.</a:t>
            </a:r>
          </a:p>
          <a:p>
            <a:r>
              <a:rPr lang="en-US" dirty="0"/>
              <a:t>Entertainment.</a:t>
            </a:r>
          </a:p>
          <a:p>
            <a:r>
              <a:rPr lang="en-US" dirty="0"/>
              <a:t>Visual Recognition.</a:t>
            </a:r>
          </a:p>
          <a:p>
            <a:r>
              <a:rPr lang="en-US" dirty="0"/>
              <a:t>Fraud Detection.</a:t>
            </a:r>
          </a:p>
          <a:p>
            <a:r>
              <a:rPr lang="en-US" dirty="0"/>
              <a:t>Healthcare.</a:t>
            </a:r>
          </a:p>
          <a:p>
            <a:endParaRPr lang="tr-TR" dirty="0"/>
          </a:p>
        </p:txBody>
      </p:sp>
    </p:spTree>
    <p:extLst>
      <p:ext uri="{BB962C8B-B14F-4D97-AF65-F5344CB8AC3E}">
        <p14:creationId xmlns:p14="http://schemas.microsoft.com/office/powerpoint/2010/main" val="3518706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 Neural Network </a:t>
            </a:r>
            <a:endParaRPr lang="tr-TR" dirty="0"/>
          </a:p>
        </p:txBody>
      </p:sp>
      <p:pic>
        <p:nvPicPr>
          <p:cNvPr id="4" name="Picture 3"/>
          <p:cNvPicPr>
            <a:picLocks noChangeAspect="1"/>
          </p:cNvPicPr>
          <p:nvPr/>
        </p:nvPicPr>
        <p:blipFill>
          <a:blip r:embed="rId2"/>
          <a:stretch>
            <a:fillRect/>
          </a:stretch>
        </p:blipFill>
        <p:spPr>
          <a:xfrm>
            <a:off x="776287" y="1270000"/>
            <a:ext cx="8810625" cy="3533775"/>
          </a:xfrm>
          <a:prstGeom prst="rect">
            <a:avLst/>
          </a:prstGeom>
        </p:spPr>
      </p:pic>
    </p:spTree>
    <p:extLst>
      <p:ext uri="{BB962C8B-B14F-4D97-AF65-F5344CB8AC3E}">
        <p14:creationId xmlns:p14="http://schemas.microsoft.com/office/powerpoint/2010/main" val="2655189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Deep learning has evolved hand-in-hand with the digital era, which has brought about an explosion of data in all forms and from every region of the world. This data, known simply </a:t>
            </a:r>
            <a:r>
              <a:rPr lang="en-US" dirty="0" smtClean="0"/>
              <a:t>as</a:t>
            </a:r>
            <a:r>
              <a:rPr lang="tr-TR" b="1" dirty="0">
                <a:solidFill>
                  <a:srgbClr val="FF0000"/>
                </a:solidFill>
              </a:rPr>
              <a:t> </a:t>
            </a:r>
            <a:r>
              <a:rPr lang="tr-TR" b="1" dirty="0" smtClean="0">
                <a:solidFill>
                  <a:srgbClr val="FF0000"/>
                </a:solidFill>
              </a:rPr>
              <a:t>big data</a:t>
            </a:r>
            <a:r>
              <a:rPr lang="en-US" dirty="0" smtClean="0"/>
              <a:t>, </a:t>
            </a:r>
            <a:r>
              <a:rPr lang="en-US" dirty="0"/>
              <a:t>is drawn from sources like social media, internet search engines</a:t>
            </a:r>
            <a:r>
              <a:rPr lang="en-US" dirty="0" smtClean="0"/>
              <a:t>,</a:t>
            </a:r>
            <a:r>
              <a:rPr lang="tr-TR" dirty="0" smtClean="0"/>
              <a:t> e-commerce</a:t>
            </a:r>
            <a:r>
              <a:rPr lang="en-US" dirty="0" smtClean="0"/>
              <a:t> platforms</a:t>
            </a:r>
            <a:r>
              <a:rPr lang="en-US" dirty="0"/>
              <a:t>, and online cinemas, among others. This enormous amount of data is readily accessible and can be shared through </a:t>
            </a:r>
            <a:r>
              <a:rPr lang="en-US" dirty="0" smtClean="0"/>
              <a:t>cloud </a:t>
            </a:r>
            <a:r>
              <a:rPr lang="en-US" dirty="0"/>
              <a:t>computing.</a:t>
            </a:r>
            <a:endParaRPr lang="tr-TR" dirty="0"/>
          </a:p>
        </p:txBody>
      </p:sp>
    </p:spTree>
    <p:extLst>
      <p:ext uri="{BB962C8B-B14F-4D97-AF65-F5344CB8AC3E}">
        <p14:creationId xmlns:p14="http://schemas.microsoft.com/office/powerpoint/2010/main" val="32066488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Examples</a:t>
            </a:r>
            <a:endParaRPr lang="tr-TR" dirty="0"/>
          </a:p>
        </p:txBody>
      </p:sp>
      <p:sp>
        <p:nvSpPr>
          <p:cNvPr id="3" name="Content Placeholder 2"/>
          <p:cNvSpPr>
            <a:spLocks noGrp="1"/>
          </p:cNvSpPr>
          <p:nvPr>
            <p:ph idx="1"/>
          </p:nvPr>
        </p:nvSpPr>
        <p:spPr/>
        <p:txBody>
          <a:bodyPr/>
          <a:lstStyle/>
          <a:p>
            <a:r>
              <a:rPr lang="tr-TR" dirty="0"/>
              <a:t>Virtual </a:t>
            </a:r>
            <a:r>
              <a:rPr lang="tr-TR" dirty="0" smtClean="0"/>
              <a:t>assistants:  </a:t>
            </a:r>
            <a:r>
              <a:rPr lang="en-US" dirty="0"/>
              <a:t> </a:t>
            </a:r>
            <a:r>
              <a:rPr lang="tr-TR" dirty="0" smtClean="0"/>
              <a:t>e.g </a:t>
            </a:r>
            <a:r>
              <a:rPr lang="en-US" dirty="0" smtClean="0"/>
              <a:t>Alexa </a:t>
            </a:r>
            <a:r>
              <a:rPr lang="en-US" dirty="0" err="1" smtClean="0"/>
              <a:t>siri</a:t>
            </a:r>
            <a:r>
              <a:rPr lang="en-US" dirty="0" smtClean="0"/>
              <a:t>, or Cortana</a:t>
            </a:r>
            <a:endParaRPr lang="tr-TR" dirty="0" smtClean="0"/>
          </a:p>
          <a:p>
            <a:r>
              <a:rPr lang="tr-TR" dirty="0" smtClean="0"/>
              <a:t>Translations</a:t>
            </a:r>
          </a:p>
          <a:p>
            <a:r>
              <a:rPr lang="tr-TR" dirty="0"/>
              <a:t>Chatbots and service </a:t>
            </a:r>
            <a:r>
              <a:rPr lang="tr-TR" dirty="0" smtClean="0"/>
              <a:t>bots</a:t>
            </a:r>
          </a:p>
          <a:p>
            <a:r>
              <a:rPr lang="tr-TR" dirty="0" smtClean="0"/>
              <a:t>Image colorization</a:t>
            </a:r>
          </a:p>
          <a:p>
            <a:r>
              <a:rPr lang="tr-TR" dirty="0"/>
              <a:t>Facial </a:t>
            </a:r>
            <a:r>
              <a:rPr lang="tr-TR" dirty="0" smtClean="0"/>
              <a:t>recognition  e.g. </a:t>
            </a:r>
            <a:r>
              <a:rPr lang="tr-TR" dirty="0"/>
              <a:t>Facebook </a:t>
            </a:r>
            <a:endParaRPr lang="tr-TR" dirty="0" smtClean="0"/>
          </a:p>
          <a:p>
            <a:r>
              <a:rPr lang="tr-TR" dirty="0" smtClean="0"/>
              <a:t>Shopping and Entertainment   e.g.  Amazon, Netflix</a:t>
            </a:r>
            <a:endParaRPr lang="tr-TR" dirty="0"/>
          </a:p>
        </p:txBody>
      </p:sp>
    </p:spTree>
    <p:extLst>
      <p:ext uri="{BB962C8B-B14F-4D97-AF65-F5344CB8AC3E}">
        <p14:creationId xmlns:p14="http://schemas.microsoft.com/office/powerpoint/2010/main" val="3650716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10-Data science</a:t>
            </a:r>
          </a:p>
        </p:txBody>
      </p:sp>
      <p:sp>
        <p:nvSpPr>
          <p:cNvPr id="3" name="Content Placeholder 2"/>
          <p:cNvSpPr>
            <a:spLocks noGrp="1"/>
          </p:cNvSpPr>
          <p:nvPr>
            <p:ph idx="1"/>
          </p:nvPr>
        </p:nvSpPr>
        <p:spPr/>
        <p:txBody>
          <a:bodyPr/>
          <a:lstStyle/>
          <a:p>
            <a:r>
              <a:rPr lang="en-US" i="1" dirty="0"/>
              <a:t>Data science </a:t>
            </a:r>
            <a:r>
              <a:rPr lang="en-US" dirty="0"/>
              <a:t>is a multidisciplinary field that uses scientific methods, processes, algorithms, and systems to extract information and insight from structured and unstructured data. Data science is related to data mining and big data</a:t>
            </a:r>
            <a:endParaRPr lang="tr-TR" dirty="0"/>
          </a:p>
        </p:txBody>
      </p:sp>
      <p:pic>
        <p:nvPicPr>
          <p:cNvPr id="4" name="Picture 3"/>
          <p:cNvPicPr>
            <a:picLocks noChangeAspect="1"/>
          </p:cNvPicPr>
          <p:nvPr/>
        </p:nvPicPr>
        <p:blipFill>
          <a:blip r:embed="rId2"/>
          <a:stretch>
            <a:fillRect/>
          </a:stretch>
        </p:blipFill>
        <p:spPr>
          <a:xfrm>
            <a:off x="2472690" y="3200400"/>
            <a:ext cx="5143500" cy="3380422"/>
          </a:xfrm>
          <a:prstGeom prst="rect">
            <a:avLst/>
          </a:prstGeom>
        </p:spPr>
      </p:pic>
    </p:spTree>
    <p:extLst>
      <p:ext uri="{BB962C8B-B14F-4D97-AF65-F5344CB8AC3E}">
        <p14:creationId xmlns:p14="http://schemas.microsoft.com/office/powerpoint/2010/main" val="31984315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tr-TR" dirty="0"/>
              <a:t>A</a:t>
            </a:r>
            <a:r>
              <a:rPr lang="en-US" dirty="0" smtClean="0"/>
              <a:t> </a:t>
            </a:r>
            <a:r>
              <a:rPr lang="en-US" dirty="0"/>
              <a:t>Data Analyst usually explains what is going on by processing history of the data.</a:t>
            </a:r>
            <a:endParaRPr lang="tr-TR" dirty="0" smtClean="0"/>
          </a:p>
          <a:p>
            <a:r>
              <a:rPr lang="en-US" dirty="0"/>
              <a:t>A Data Scientist will look at the data from many angles, sometimes angles not known earlier</a:t>
            </a:r>
            <a:endParaRPr lang="tr-TR" dirty="0"/>
          </a:p>
        </p:txBody>
      </p:sp>
    </p:spTree>
    <p:extLst>
      <p:ext uri="{BB962C8B-B14F-4D97-AF65-F5344CB8AC3E}">
        <p14:creationId xmlns:p14="http://schemas.microsoft.com/office/powerpoint/2010/main" val="3648491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Why do we need it?</a:t>
            </a:r>
            <a:endParaRPr lang="tr-TR" dirty="0"/>
          </a:p>
        </p:txBody>
      </p:sp>
      <p:pic>
        <p:nvPicPr>
          <p:cNvPr id="4" name="Content Placeholder 3"/>
          <p:cNvPicPr>
            <a:picLocks noGrp="1" noChangeAspect="1"/>
          </p:cNvPicPr>
          <p:nvPr>
            <p:ph idx="1"/>
          </p:nvPr>
        </p:nvPicPr>
        <p:blipFill>
          <a:blip r:embed="rId2"/>
          <a:stretch>
            <a:fillRect/>
          </a:stretch>
        </p:blipFill>
        <p:spPr>
          <a:xfrm>
            <a:off x="1737168" y="1930400"/>
            <a:ext cx="6477000" cy="3152775"/>
          </a:xfrm>
          <a:prstGeom prst="rect">
            <a:avLst/>
          </a:prstGeom>
        </p:spPr>
      </p:pic>
    </p:spTree>
    <p:extLst>
      <p:ext uri="{BB962C8B-B14F-4D97-AF65-F5344CB8AC3E}">
        <p14:creationId xmlns:p14="http://schemas.microsoft.com/office/powerpoint/2010/main" val="6242642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414" y="441198"/>
            <a:ext cx="9058275" cy="4924425"/>
          </a:xfrm>
          <a:prstGeom prst="rect">
            <a:avLst/>
          </a:prstGeom>
        </p:spPr>
      </p:pic>
    </p:spTree>
    <p:extLst>
      <p:ext uri="{BB962C8B-B14F-4D97-AF65-F5344CB8AC3E}">
        <p14:creationId xmlns:p14="http://schemas.microsoft.com/office/powerpoint/2010/main" val="9932167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BI vs Data Science</a:t>
            </a:r>
            <a:endParaRPr lang="tr-TR" dirty="0"/>
          </a:p>
        </p:txBody>
      </p:sp>
      <p:sp>
        <p:nvSpPr>
          <p:cNvPr id="3" name="Content Placeholder 2"/>
          <p:cNvSpPr>
            <a:spLocks noGrp="1"/>
          </p:cNvSpPr>
          <p:nvPr>
            <p:ph idx="1"/>
          </p:nvPr>
        </p:nvSpPr>
        <p:spPr/>
        <p:txBody>
          <a:bodyPr>
            <a:normAutofit/>
          </a:bodyPr>
          <a:lstStyle/>
          <a:p>
            <a:r>
              <a:rPr lang="en-US" dirty="0"/>
              <a:t>Business Intelligence (BI) basically analyzes the previous data to find </a:t>
            </a:r>
            <a:r>
              <a:rPr lang="en-US" dirty="0" smtClean="0"/>
              <a:t>insight</a:t>
            </a:r>
            <a:r>
              <a:rPr lang="tr-TR" dirty="0" smtClean="0"/>
              <a:t>s</a:t>
            </a:r>
            <a:r>
              <a:rPr lang="en-US" dirty="0" smtClean="0"/>
              <a:t> </a:t>
            </a:r>
            <a:r>
              <a:rPr lang="en-US" dirty="0"/>
              <a:t>to describe business trends. Here BI enables you to take data from external and internal sources, prepare it, run queries on it and create dashboards to answer questions like quarterly revenue analysis or business problems. BI can evaluate the impact of certain events in the near future.</a:t>
            </a:r>
          </a:p>
          <a:p>
            <a:r>
              <a:rPr lang="en-US" dirty="0"/>
              <a:t>Data Science is a more forward-looking approach, an exploratory way with the focus on analyzing the past or current data and predicting the future outcomes with the aim of making informed decisions. It answers the open-ended questions as to “what” and “how” events </a:t>
            </a:r>
            <a:r>
              <a:rPr lang="en-US" dirty="0" smtClean="0"/>
              <a:t>occur</a:t>
            </a:r>
            <a:r>
              <a:rPr lang="tr-TR" dirty="0" smtClean="0"/>
              <a:t>.</a:t>
            </a:r>
            <a:endParaRPr lang="en-US" dirty="0"/>
          </a:p>
          <a:p>
            <a:endParaRPr lang="tr-TR" dirty="0"/>
          </a:p>
        </p:txBody>
      </p:sp>
    </p:spTree>
    <p:extLst>
      <p:ext uri="{BB962C8B-B14F-4D97-AF65-F5344CB8AC3E}">
        <p14:creationId xmlns:p14="http://schemas.microsoft.com/office/powerpoint/2010/main" val="1183843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5055" y="438721"/>
            <a:ext cx="7743825" cy="5267325"/>
          </a:xfrm>
          <a:prstGeom prst="rect">
            <a:avLst/>
          </a:prstGeom>
        </p:spPr>
      </p:pic>
    </p:spTree>
    <p:extLst>
      <p:ext uri="{BB962C8B-B14F-4D97-AF65-F5344CB8AC3E}">
        <p14:creationId xmlns:p14="http://schemas.microsoft.com/office/powerpoint/2010/main" val="2883426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33675" y="639889"/>
            <a:ext cx="6724650" cy="5267325"/>
          </a:xfrm>
          <a:prstGeom prst="rect">
            <a:avLst/>
          </a:prstGeom>
        </p:spPr>
      </p:pic>
    </p:spTree>
    <p:extLst>
      <p:ext uri="{BB962C8B-B14F-4D97-AF65-F5344CB8AC3E}">
        <p14:creationId xmlns:p14="http://schemas.microsoft.com/office/powerpoint/2010/main" val="2292464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11-Cyber security</a:t>
            </a:r>
            <a:r>
              <a:rPr lang="tr-TR" dirty="0"/>
              <a:t/>
            </a:r>
            <a:br>
              <a:rPr lang="tr-TR" dirty="0"/>
            </a:br>
            <a:endParaRPr lang="tr-TR" dirty="0"/>
          </a:p>
        </p:txBody>
      </p:sp>
      <p:sp>
        <p:nvSpPr>
          <p:cNvPr id="3" name="Content Placeholder 2"/>
          <p:cNvSpPr>
            <a:spLocks noGrp="1"/>
          </p:cNvSpPr>
          <p:nvPr>
            <p:ph idx="1"/>
          </p:nvPr>
        </p:nvSpPr>
        <p:spPr/>
        <p:txBody>
          <a:bodyPr>
            <a:normAutofit lnSpcReduction="10000"/>
          </a:bodyPr>
          <a:lstStyle/>
          <a:p>
            <a:r>
              <a:rPr lang="en-US" dirty="0" smtClean="0"/>
              <a:t>Cyber security is the practice of defending computers, servers, mobile devices, electronic systems, networks, and data from malicious attacks</a:t>
            </a:r>
            <a:r>
              <a:rPr lang="tr-TR" dirty="0" smtClean="0"/>
              <a:t>.</a:t>
            </a:r>
          </a:p>
          <a:p>
            <a:r>
              <a:rPr lang="en-US" dirty="0" smtClean="0"/>
              <a:t>AI allows cybersecurity teams to form powerful human-machine partnerships that push the boundaries of our knowledge, enrich our lives, and drive cybersecurity in a way that seems greater than the sum of its parts.</a:t>
            </a:r>
            <a:endParaRPr lang="tr-TR" dirty="0" smtClean="0"/>
          </a:p>
          <a:p>
            <a:r>
              <a:rPr lang="tr-TR" dirty="0" smtClean="0"/>
              <a:t>AI-based Antivirus Software – Anomaly Detection in Computers and systems</a:t>
            </a:r>
          </a:p>
          <a:p>
            <a:r>
              <a:rPr lang="tr-TR" dirty="0" smtClean="0"/>
              <a:t>User Behavior Modeling</a:t>
            </a:r>
          </a:p>
          <a:p>
            <a:r>
              <a:rPr lang="tr-TR" dirty="0" smtClean="0"/>
              <a:t>Email monitoring (NLP)</a:t>
            </a:r>
          </a:p>
          <a:p>
            <a:r>
              <a:rPr lang="en-US" dirty="0"/>
              <a:t>The use of </a:t>
            </a:r>
            <a:r>
              <a:rPr lang="tr-TR" dirty="0" smtClean="0"/>
              <a:t>AI </a:t>
            </a:r>
            <a:r>
              <a:rPr lang="en-US" dirty="0" smtClean="0"/>
              <a:t>in </a:t>
            </a:r>
            <a:r>
              <a:rPr lang="en-US" dirty="0"/>
              <a:t>cybersecurity can be named still as new at the moment. Companies make sure that their systems are prepared with the inputs of cybersecurity specialists who improve the software at identifying cyber attacks with more precision.</a:t>
            </a:r>
            <a:endParaRPr lang="tr-TR" dirty="0" smtClean="0"/>
          </a:p>
          <a:p>
            <a:endParaRPr lang="tr-TR" dirty="0"/>
          </a:p>
        </p:txBody>
      </p:sp>
    </p:spTree>
    <p:extLst>
      <p:ext uri="{BB962C8B-B14F-4D97-AF65-F5344CB8AC3E}">
        <p14:creationId xmlns:p14="http://schemas.microsoft.com/office/powerpoint/2010/main" val="14330963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12-Terminator</a:t>
            </a:r>
            <a:endParaRPr lang="tr-TR" dirty="0"/>
          </a:p>
        </p:txBody>
      </p:sp>
      <p:sp>
        <p:nvSpPr>
          <p:cNvPr id="5" name="Content Placeholder 4"/>
          <p:cNvSpPr>
            <a:spLocks noGrp="1"/>
          </p:cNvSpPr>
          <p:nvPr>
            <p:ph idx="1"/>
          </p:nvPr>
        </p:nvSpPr>
        <p:spPr>
          <a:xfrm>
            <a:off x="838200" y="1825625"/>
            <a:ext cx="4474464" cy="4351338"/>
          </a:xfrm>
        </p:spPr>
        <p:txBody>
          <a:bodyPr/>
          <a:lstStyle/>
          <a:p>
            <a:r>
              <a:rPr lang="tr-TR" dirty="0" smtClean="0"/>
              <a:t>Does this machine know that he is smiling?</a:t>
            </a:r>
          </a:p>
          <a:p>
            <a:r>
              <a:rPr lang="tr-TR" dirty="0" smtClean="0"/>
              <a:t>A concept of Strong AI(full awareness)</a:t>
            </a:r>
          </a:p>
          <a:p>
            <a:r>
              <a:rPr lang="tr-TR" dirty="0" smtClean="0"/>
              <a:t>It is not yet possible to give them full awareness, perhaps no need.</a:t>
            </a:r>
            <a:endParaRPr lang="tr-TR" dirty="0"/>
          </a:p>
        </p:txBody>
      </p:sp>
      <p:pic>
        <p:nvPicPr>
          <p:cNvPr id="6" name="Content Placeholder 3"/>
          <p:cNvPicPr>
            <a:picLocks noChangeAspect="1"/>
          </p:cNvPicPr>
          <p:nvPr/>
        </p:nvPicPr>
        <p:blipFill>
          <a:blip r:embed="rId2"/>
          <a:stretch>
            <a:fillRect/>
          </a:stretch>
        </p:blipFill>
        <p:spPr>
          <a:xfrm>
            <a:off x="5817624" y="1825625"/>
            <a:ext cx="4817855" cy="4351338"/>
          </a:xfrm>
          <a:prstGeom prst="rect">
            <a:avLst/>
          </a:prstGeom>
        </p:spPr>
      </p:pic>
    </p:spTree>
    <p:extLst>
      <p:ext uri="{BB962C8B-B14F-4D97-AF65-F5344CB8AC3E}">
        <p14:creationId xmlns:p14="http://schemas.microsoft.com/office/powerpoint/2010/main" val="2087262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4320"/>
            <a:ext cx="8351520" cy="5902643"/>
          </a:xfrm>
        </p:spPr>
        <p:txBody>
          <a:bodyPr/>
          <a:lstStyle/>
          <a:p>
            <a:r>
              <a:rPr lang="tr-TR" dirty="0"/>
              <a:t>This chapter is a philosophical </a:t>
            </a:r>
            <a:r>
              <a:rPr lang="tr-TR" dirty="0" smtClean="0"/>
              <a:t>discussion </a:t>
            </a:r>
            <a:r>
              <a:rPr lang="tr-TR" dirty="0"/>
              <a:t>about AI. It might be awkward but philosophy and AI has strong relations here is why:</a:t>
            </a:r>
          </a:p>
          <a:p>
            <a:r>
              <a:rPr lang="en-US" dirty="0"/>
              <a:t>Intuitive concepts are empty. </a:t>
            </a:r>
            <a:r>
              <a:rPr lang="en-US" dirty="0" err="1"/>
              <a:t>Conceptless</a:t>
            </a:r>
            <a:r>
              <a:rPr lang="en-US" dirty="0"/>
              <a:t> intuition is blind</a:t>
            </a:r>
            <a:r>
              <a:rPr lang="tr-TR" dirty="0"/>
              <a:t> – Immanuel Kant.</a:t>
            </a:r>
          </a:p>
          <a:p>
            <a:r>
              <a:rPr lang="en-US" dirty="0"/>
              <a:t>Can a machine move intelligently? Any person who can solve the problem by thinking it will solve the problem? Are human intelligence and machine intelligence the same? Is the human brain actually a computer?</a:t>
            </a:r>
            <a:r>
              <a:rPr lang="tr-TR" dirty="0"/>
              <a:t> </a:t>
            </a:r>
            <a:endParaRPr lang="tr-TR" dirty="0" smtClean="0"/>
          </a:p>
          <a:p>
            <a:r>
              <a:rPr lang="tr-TR" dirty="0" smtClean="0"/>
              <a:t>While we can learn and recognize things so fast, computers do it slowly. But we may forget they don’t.</a:t>
            </a:r>
            <a:endParaRPr lang="tr-TR" dirty="0"/>
          </a:p>
          <a:p>
            <a:r>
              <a:rPr lang="tr-TR" dirty="0"/>
              <a:t>What about emotions, Love, jealousy and most importantly the </a:t>
            </a:r>
            <a:r>
              <a:rPr lang="tr-TR" b="1" dirty="0" smtClean="0"/>
              <a:t>consciousness.</a:t>
            </a:r>
            <a:endParaRPr lang="tr-TR" b="1" dirty="0"/>
          </a:p>
          <a:p>
            <a:endParaRPr lang="tr-TR" dirty="0"/>
          </a:p>
        </p:txBody>
      </p:sp>
    </p:spTree>
    <p:extLst>
      <p:ext uri="{BB962C8B-B14F-4D97-AF65-F5344CB8AC3E}">
        <p14:creationId xmlns:p14="http://schemas.microsoft.com/office/powerpoint/2010/main" val="29682395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9456"/>
            <a:ext cx="7583424" cy="5957507"/>
          </a:xfrm>
        </p:spPr>
        <p:txBody>
          <a:bodyPr/>
          <a:lstStyle/>
          <a:p>
            <a:pPr algn="just"/>
            <a:r>
              <a:rPr lang="en-US" dirty="0"/>
              <a:t>If it is accepted that the basic idea of artificial intelligence is that human beings construct objects that have the ability to act and act on their own by imitating the creatures in nature, that is, automatons, it is seen that the first applications of this idea go back to the 4th century BC</a:t>
            </a:r>
            <a:r>
              <a:rPr lang="en-US" dirty="0" smtClean="0"/>
              <a:t>.</a:t>
            </a:r>
            <a:r>
              <a:rPr lang="tr-TR" dirty="0" smtClean="0"/>
              <a:t>  </a:t>
            </a:r>
          </a:p>
          <a:p>
            <a:pPr algn="just"/>
            <a:r>
              <a:rPr lang="en-US" dirty="0"/>
              <a:t>Deus ex Machina (Mechanical God) brought to the stage by means of a match to change the course of the play in an unexpected way, encountered in ancient Greek theater, for example in the plays of Sophocles and </a:t>
            </a:r>
            <a:r>
              <a:rPr lang="en-US" dirty="0" err="1" smtClean="0"/>
              <a:t>Oripides</a:t>
            </a:r>
            <a:r>
              <a:rPr lang="tr-TR" dirty="0" smtClean="0"/>
              <a:t>.</a:t>
            </a:r>
          </a:p>
          <a:p>
            <a:pPr algn="just"/>
            <a:r>
              <a:rPr lang="en-US" dirty="0"/>
              <a:t>Machines have the ability to think - that's a very human trait. </a:t>
            </a:r>
            <a:r>
              <a:rPr lang="tr-TR" dirty="0" smtClean="0"/>
              <a:t>‘</a:t>
            </a:r>
            <a:r>
              <a:rPr lang="en-US" dirty="0" smtClean="0"/>
              <a:t>After </a:t>
            </a:r>
            <a:r>
              <a:rPr lang="en-US" dirty="0"/>
              <a:t>all, thanks to our ability to think, we were able to overcome our physical inadequacy and gain an advantage over other living things. If we lose this important feature that proves our superiority to machines one day, will we have to submit to them</a:t>
            </a:r>
            <a:r>
              <a:rPr lang="en-US" dirty="0" smtClean="0"/>
              <a:t>?</a:t>
            </a:r>
            <a:r>
              <a:rPr lang="tr-TR" dirty="0" smtClean="0"/>
              <a:t>’</a:t>
            </a:r>
          </a:p>
          <a:p>
            <a:endParaRPr lang="tr-TR" dirty="0"/>
          </a:p>
        </p:txBody>
      </p:sp>
    </p:spTree>
    <p:extLst>
      <p:ext uri="{BB962C8B-B14F-4D97-AF65-F5344CB8AC3E}">
        <p14:creationId xmlns:p14="http://schemas.microsoft.com/office/powerpoint/2010/main" val="12949092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3983" y="348234"/>
            <a:ext cx="7134225" cy="5448300"/>
          </a:xfrm>
          <a:prstGeom prst="rect">
            <a:avLst/>
          </a:prstGeom>
        </p:spPr>
      </p:pic>
    </p:spTree>
    <p:extLst>
      <p:ext uri="{BB962C8B-B14F-4D97-AF65-F5344CB8AC3E}">
        <p14:creationId xmlns:p14="http://schemas.microsoft.com/office/powerpoint/2010/main" val="37542260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pPr marL="0" indent="0">
              <a:buNone/>
            </a:pPr>
            <a:endParaRPr lang="tr-TR" dirty="0"/>
          </a:p>
          <a:p>
            <a:pPr marL="0" indent="0">
              <a:buNone/>
            </a:pPr>
            <a:r>
              <a:rPr lang="ru-RU" dirty="0" smtClean="0"/>
              <a:t>Artificial </a:t>
            </a:r>
            <a:r>
              <a:rPr lang="ru-RU" dirty="0"/>
              <a:t>intelligence and machine learning won’t make much progress on modeling human cognition until this is fully acknowledged.</a:t>
            </a:r>
            <a:r>
              <a:rPr lang="tr-TR" dirty="0"/>
              <a:t/>
            </a:r>
            <a:br>
              <a:rPr lang="tr-TR" dirty="0"/>
            </a:br>
            <a:endParaRPr lang="tr-TR" dirty="0"/>
          </a:p>
        </p:txBody>
      </p:sp>
      <p:pic>
        <p:nvPicPr>
          <p:cNvPr id="4" name="Picture 3"/>
          <p:cNvPicPr>
            <a:picLocks noChangeAspect="1"/>
          </p:cNvPicPr>
          <p:nvPr/>
        </p:nvPicPr>
        <p:blipFill>
          <a:blip r:embed="rId2"/>
          <a:stretch>
            <a:fillRect/>
          </a:stretch>
        </p:blipFill>
        <p:spPr>
          <a:xfrm>
            <a:off x="747522" y="1644968"/>
            <a:ext cx="8648700" cy="3057525"/>
          </a:xfrm>
          <a:prstGeom prst="rect">
            <a:avLst/>
          </a:prstGeom>
        </p:spPr>
      </p:pic>
    </p:spTree>
    <p:extLst>
      <p:ext uri="{BB962C8B-B14F-4D97-AF65-F5344CB8AC3E}">
        <p14:creationId xmlns:p14="http://schemas.microsoft.com/office/powerpoint/2010/main" val="2823624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4598" y="833819"/>
            <a:ext cx="4123314" cy="2247709"/>
          </a:xfrm>
          <a:prstGeom prst="rect">
            <a:avLst/>
          </a:prstGeom>
        </p:spPr>
      </p:pic>
      <p:pic>
        <p:nvPicPr>
          <p:cNvPr id="5" name="Picture 4"/>
          <p:cNvPicPr>
            <a:picLocks noChangeAspect="1"/>
          </p:cNvPicPr>
          <p:nvPr/>
        </p:nvPicPr>
        <p:blipFill>
          <a:blip r:embed="rId3"/>
          <a:stretch>
            <a:fillRect/>
          </a:stretch>
        </p:blipFill>
        <p:spPr>
          <a:xfrm>
            <a:off x="974598" y="3081528"/>
            <a:ext cx="4154973" cy="2516696"/>
          </a:xfrm>
          <a:prstGeom prst="rect">
            <a:avLst/>
          </a:prstGeom>
        </p:spPr>
      </p:pic>
      <p:pic>
        <p:nvPicPr>
          <p:cNvPr id="6" name="Picture 5"/>
          <p:cNvPicPr>
            <a:picLocks noChangeAspect="1"/>
          </p:cNvPicPr>
          <p:nvPr/>
        </p:nvPicPr>
        <p:blipFill>
          <a:blip r:embed="rId4"/>
          <a:stretch>
            <a:fillRect/>
          </a:stretch>
        </p:blipFill>
        <p:spPr>
          <a:xfrm>
            <a:off x="5097912" y="833819"/>
            <a:ext cx="4094030" cy="2241042"/>
          </a:xfrm>
          <a:prstGeom prst="rect">
            <a:avLst/>
          </a:prstGeom>
        </p:spPr>
      </p:pic>
      <p:pic>
        <p:nvPicPr>
          <p:cNvPr id="7" name="Picture 6"/>
          <p:cNvPicPr>
            <a:picLocks noChangeAspect="1"/>
          </p:cNvPicPr>
          <p:nvPr/>
        </p:nvPicPr>
        <p:blipFill>
          <a:blip r:embed="rId5"/>
          <a:stretch>
            <a:fillRect/>
          </a:stretch>
        </p:blipFill>
        <p:spPr>
          <a:xfrm>
            <a:off x="5097912" y="3078195"/>
            <a:ext cx="3012684" cy="2523363"/>
          </a:xfrm>
          <a:prstGeom prst="rect">
            <a:avLst/>
          </a:prstGeom>
        </p:spPr>
      </p:pic>
    </p:spTree>
    <p:extLst>
      <p:ext uri="{BB962C8B-B14F-4D97-AF65-F5344CB8AC3E}">
        <p14:creationId xmlns:p14="http://schemas.microsoft.com/office/powerpoint/2010/main" val="3242666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1- Machine </a:t>
            </a:r>
            <a:r>
              <a:rPr lang="tr-TR" b="1" dirty="0"/>
              <a:t>Learning</a:t>
            </a:r>
            <a:r>
              <a:rPr lang="tr-TR" dirty="0"/>
              <a:t/>
            </a:r>
            <a:br>
              <a:rPr lang="tr-TR" dirty="0"/>
            </a:br>
            <a:endParaRPr lang="tr-TR" dirty="0"/>
          </a:p>
        </p:txBody>
      </p:sp>
      <p:sp>
        <p:nvSpPr>
          <p:cNvPr id="3" name="Content Placeholder 2"/>
          <p:cNvSpPr>
            <a:spLocks noGrp="1"/>
          </p:cNvSpPr>
          <p:nvPr>
            <p:ph idx="1"/>
          </p:nvPr>
        </p:nvSpPr>
        <p:spPr/>
        <p:txBody>
          <a:bodyPr>
            <a:normAutofit/>
          </a:bodyPr>
          <a:lstStyle/>
          <a:p>
            <a:r>
              <a:rPr lang="tr-TR" dirty="0" smtClean="0"/>
              <a:t>This is a basic defintion of ML. We will cover the ML topic later in this course.</a:t>
            </a:r>
          </a:p>
          <a:p>
            <a:r>
              <a:rPr lang="tr-TR" dirty="0" smtClean="0"/>
              <a:t>ML</a:t>
            </a:r>
            <a:r>
              <a:rPr lang="en-US" dirty="0"/>
              <a:t> is the </a:t>
            </a:r>
            <a:r>
              <a:rPr lang="tr-TR" dirty="0" smtClean="0"/>
              <a:t>field </a:t>
            </a:r>
            <a:r>
              <a:rPr lang="en-US" dirty="0" smtClean="0"/>
              <a:t>that </a:t>
            </a:r>
            <a:r>
              <a:rPr lang="en-US" dirty="0"/>
              <a:t>enables machines to translate, execute and investigate data for solving real-world problems.</a:t>
            </a:r>
          </a:p>
          <a:p>
            <a:r>
              <a:rPr lang="en-US" dirty="0" smtClean="0"/>
              <a:t>ML </a:t>
            </a:r>
            <a:r>
              <a:rPr lang="en-US" dirty="0"/>
              <a:t>algorithms are created by complex mathematical skills that are </a:t>
            </a:r>
            <a:r>
              <a:rPr lang="en-US" dirty="0" smtClean="0"/>
              <a:t>coded </a:t>
            </a:r>
            <a:r>
              <a:rPr lang="en-US" dirty="0"/>
              <a:t>in order to make a complete </a:t>
            </a:r>
            <a:r>
              <a:rPr lang="en-US" dirty="0" smtClean="0"/>
              <a:t>system</a:t>
            </a:r>
            <a:r>
              <a:rPr lang="en-US" dirty="0"/>
              <a:t>.</a:t>
            </a:r>
          </a:p>
          <a:p>
            <a:endParaRPr lang="tr-TR" dirty="0"/>
          </a:p>
        </p:txBody>
      </p:sp>
    </p:spTree>
    <p:extLst>
      <p:ext uri="{BB962C8B-B14F-4D97-AF65-F5344CB8AC3E}">
        <p14:creationId xmlns:p14="http://schemas.microsoft.com/office/powerpoint/2010/main" val="1523761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35659"/>
          </a:xfrm>
        </p:spPr>
        <p:txBody>
          <a:bodyPr/>
          <a:lstStyle/>
          <a:p>
            <a:r>
              <a:rPr lang="tr-TR" b="1" dirty="0" smtClean="0"/>
              <a:t>2-Neural </a:t>
            </a:r>
            <a:r>
              <a:rPr lang="tr-TR" b="1" dirty="0"/>
              <a:t>Networks</a:t>
            </a:r>
            <a:r>
              <a:rPr lang="tr-TR" dirty="0"/>
              <a:t/>
            </a:r>
            <a:br>
              <a:rPr lang="tr-TR" dirty="0"/>
            </a:br>
            <a:endParaRPr lang="tr-TR" dirty="0"/>
          </a:p>
        </p:txBody>
      </p:sp>
      <p:sp>
        <p:nvSpPr>
          <p:cNvPr id="3" name="Content Placeholder 2"/>
          <p:cNvSpPr>
            <a:spLocks noGrp="1"/>
          </p:cNvSpPr>
          <p:nvPr>
            <p:ph idx="1"/>
          </p:nvPr>
        </p:nvSpPr>
        <p:spPr>
          <a:xfrm>
            <a:off x="677334" y="1298448"/>
            <a:ext cx="8596668" cy="4742915"/>
          </a:xfrm>
        </p:spPr>
        <p:txBody>
          <a:bodyPr/>
          <a:lstStyle/>
          <a:p>
            <a:r>
              <a:rPr lang="tr-TR" dirty="0" smtClean="0"/>
              <a:t>NN’s are subfield of AI and they are widely being used in ML applications.</a:t>
            </a:r>
          </a:p>
          <a:p>
            <a:r>
              <a:rPr lang="tr-TR" dirty="0"/>
              <a:t>N</a:t>
            </a:r>
            <a:r>
              <a:rPr lang="en-US" dirty="0" err="1" smtClean="0"/>
              <a:t>eural</a:t>
            </a:r>
            <a:r>
              <a:rPr lang="en-US" dirty="0" smtClean="0"/>
              <a:t> </a:t>
            </a:r>
            <a:r>
              <a:rPr lang="en-US" dirty="0"/>
              <a:t>networks are a computing technology inspired by the information processing technique of the human brain. The operation of the simple biological nervous system is imitated with </a:t>
            </a:r>
            <a:r>
              <a:rPr lang="en-US" dirty="0" smtClean="0"/>
              <a:t>NN</a:t>
            </a:r>
            <a:r>
              <a:rPr lang="en-US" dirty="0"/>
              <a:t>. In other words, it is digital modeling of biological neuron cells and the synaptic connection between these cells with each other.</a:t>
            </a:r>
            <a:endParaRPr lang="tr-TR" dirty="0"/>
          </a:p>
        </p:txBody>
      </p:sp>
      <p:pic>
        <p:nvPicPr>
          <p:cNvPr id="4" name="Picture 3"/>
          <p:cNvPicPr>
            <a:picLocks noChangeAspect="1"/>
          </p:cNvPicPr>
          <p:nvPr/>
        </p:nvPicPr>
        <p:blipFill>
          <a:blip r:embed="rId2"/>
          <a:stretch>
            <a:fillRect/>
          </a:stretch>
        </p:blipFill>
        <p:spPr>
          <a:xfrm>
            <a:off x="838200" y="3178573"/>
            <a:ext cx="8790973" cy="2252963"/>
          </a:xfrm>
          <a:prstGeom prst="rect">
            <a:avLst/>
          </a:prstGeom>
        </p:spPr>
      </p:pic>
    </p:spTree>
    <p:extLst>
      <p:ext uri="{BB962C8B-B14F-4D97-AF65-F5344CB8AC3E}">
        <p14:creationId xmlns:p14="http://schemas.microsoft.com/office/powerpoint/2010/main" val="20877548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3-Robotics</a:t>
            </a:r>
            <a:endParaRPr lang="tr-TR" b="1" dirty="0"/>
          </a:p>
        </p:txBody>
      </p:sp>
      <p:sp>
        <p:nvSpPr>
          <p:cNvPr id="3" name="Content Placeholder 2"/>
          <p:cNvSpPr>
            <a:spLocks noGrp="1"/>
          </p:cNvSpPr>
          <p:nvPr>
            <p:ph idx="1"/>
          </p:nvPr>
        </p:nvSpPr>
        <p:spPr/>
        <p:txBody>
          <a:bodyPr>
            <a:normAutofit fontScale="92500" lnSpcReduction="20000"/>
          </a:bodyPr>
          <a:lstStyle/>
          <a:p>
            <a:r>
              <a:rPr lang="en-US" dirty="0"/>
              <a:t>Robotics is the study of robots. Robots are machines that can be used to do jobs. Some robots can do work by themselves. Other robots must always have a person telling them what to do.</a:t>
            </a:r>
          </a:p>
          <a:p>
            <a:r>
              <a:rPr lang="en-US" dirty="0"/>
              <a:t>Robotics is an interdisciplinary field of science and engineering incorporated with mechanical engineering, electrical engineering, computer science, and many others. </a:t>
            </a:r>
            <a:endParaRPr lang="tr-TR" dirty="0" smtClean="0"/>
          </a:p>
          <a:p>
            <a:r>
              <a:rPr lang="en-US" dirty="0" smtClean="0"/>
              <a:t>Robotics </a:t>
            </a:r>
            <a:r>
              <a:rPr lang="en-US" dirty="0"/>
              <a:t>determines the designing, producing, operating, and usage of robots. It deals with computer systems for their control, intelligent outcomes, and information transformation. </a:t>
            </a:r>
            <a:endParaRPr lang="tr-TR" dirty="0" smtClean="0"/>
          </a:p>
          <a:p>
            <a:r>
              <a:rPr lang="en-US" dirty="0" smtClean="0"/>
              <a:t>Robots </a:t>
            </a:r>
            <a:r>
              <a:rPr lang="en-US" dirty="0"/>
              <a:t>are deployed often for conducting tasks that might be laborious for humans to perform steadily</a:t>
            </a:r>
            <a:r>
              <a:rPr lang="en-US" dirty="0" smtClean="0"/>
              <a:t>.</a:t>
            </a:r>
            <a:endParaRPr lang="tr-TR" dirty="0" smtClean="0"/>
          </a:p>
          <a:p>
            <a:r>
              <a:rPr lang="en-US" dirty="0"/>
              <a:t>Today's AI-powered robots, or at least those machines deemed as such, possess no natural general intelligence, but they </a:t>
            </a:r>
            <a:r>
              <a:rPr lang="en-US" i="1" dirty="0"/>
              <a:t>are</a:t>
            </a:r>
            <a:r>
              <a:rPr lang="en-US" dirty="0"/>
              <a:t> capable of solving problems and "thinking" in a limited capacity.</a:t>
            </a:r>
            <a:br>
              <a:rPr lang="en-US" dirty="0"/>
            </a:br>
            <a:endParaRPr lang="tr-TR" dirty="0"/>
          </a:p>
        </p:txBody>
      </p:sp>
    </p:spTree>
    <p:extLst>
      <p:ext uri="{BB962C8B-B14F-4D97-AF65-F5344CB8AC3E}">
        <p14:creationId xmlns:p14="http://schemas.microsoft.com/office/powerpoint/2010/main" val="159741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63168"/>
          </a:xfrm>
        </p:spPr>
        <p:txBody>
          <a:bodyPr/>
          <a:lstStyle/>
          <a:p>
            <a:r>
              <a:rPr lang="tr-TR" b="1" dirty="0" smtClean="0"/>
              <a:t>4-Expert Systems</a:t>
            </a:r>
            <a:endParaRPr lang="tr-TR" b="1" dirty="0"/>
          </a:p>
        </p:txBody>
      </p:sp>
      <p:sp>
        <p:nvSpPr>
          <p:cNvPr id="3" name="Content Placeholder 2"/>
          <p:cNvSpPr>
            <a:spLocks noGrp="1"/>
          </p:cNvSpPr>
          <p:nvPr>
            <p:ph idx="1"/>
          </p:nvPr>
        </p:nvSpPr>
        <p:spPr>
          <a:xfrm>
            <a:off x="677334" y="1572769"/>
            <a:ext cx="8528769" cy="4398263"/>
          </a:xfrm>
        </p:spPr>
        <p:txBody>
          <a:bodyPr/>
          <a:lstStyle/>
          <a:p>
            <a:r>
              <a:rPr lang="tr-TR" dirty="0" smtClean="0"/>
              <a:t>Sub field of the</a:t>
            </a:r>
            <a:r>
              <a:rPr lang="en-US" dirty="0" smtClean="0"/>
              <a:t> </a:t>
            </a:r>
            <a:r>
              <a:rPr lang="en-US" dirty="0"/>
              <a:t>AI technology, an </a:t>
            </a:r>
            <a:r>
              <a:rPr lang="tr-TR" dirty="0" smtClean="0"/>
              <a:t>e</a:t>
            </a:r>
            <a:r>
              <a:rPr lang="en-US" dirty="0" err="1" smtClean="0"/>
              <a:t>xpert</a:t>
            </a:r>
            <a:r>
              <a:rPr lang="en-US" dirty="0" smtClean="0"/>
              <a:t> </a:t>
            </a:r>
            <a:r>
              <a:rPr lang="en-US" dirty="0"/>
              <a:t>system refers to a computer system that mimics the decision-making intelligence of a human expert. </a:t>
            </a:r>
            <a:endParaRPr lang="tr-TR" dirty="0" smtClean="0"/>
          </a:p>
          <a:p>
            <a:r>
              <a:rPr lang="en-US" dirty="0" smtClean="0"/>
              <a:t>Expert </a:t>
            </a:r>
            <a:r>
              <a:rPr lang="en-US" dirty="0"/>
              <a:t>systems are built to deal with complex problems via reasoning through the bodies of proficiency, expressed especially in particular of “if-then” rules instead of traditional agenda to </a:t>
            </a:r>
            <a:r>
              <a:rPr lang="en-US" dirty="0" smtClean="0"/>
              <a:t>code.</a:t>
            </a:r>
            <a:endParaRPr lang="tr-TR" dirty="0" smtClean="0"/>
          </a:p>
          <a:p>
            <a:endParaRPr lang="tr-TR" dirty="0"/>
          </a:p>
        </p:txBody>
      </p:sp>
      <p:pic>
        <p:nvPicPr>
          <p:cNvPr id="5" name="Picture 4"/>
          <p:cNvPicPr>
            <a:picLocks noChangeAspect="1"/>
          </p:cNvPicPr>
          <p:nvPr/>
        </p:nvPicPr>
        <p:blipFill>
          <a:blip r:embed="rId2"/>
          <a:stretch>
            <a:fillRect/>
          </a:stretch>
        </p:blipFill>
        <p:spPr>
          <a:xfrm>
            <a:off x="919353" y="3243453"/>
            <a:ext cx="8286750" cy="2370963"/>
          </a:xfrm>
          <a:prstGeom prst="rect">
            <a:avLst/>
          </a:prstGeom>
        </p:spPr>
      </p:pic>
    </p:spTree>
    <p:extLst>
      <p:ext uri="{BB962C8B-B14F-4D97-AF65-F5344CB8AC3E}">
        <p14:creationId xmlns:p14="http://schemas.microsoft.com/office/powerpoint/2010/main" val="1262941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6032"/>
            <a:ext cx="8397240" cy="5920931"/>
          </a:xfrm>
        </p:spPr>
        <p:txBody>
          <a:bodyPr>
            <a:normAutofit/>
          </a:bodyPr>
          <a:lstStyle/>
          <a:p>
            <a:pPr algn="just"/>
            <a:r>
              <a:rPr lang="en-US" dirty="0"/>
              <a:t>Knowledge base</a:t>
            </a:r>
            <a:r>
              <a:rPr lang="en-US" dirty="0" smtClean="0"/>
              <a:t>:</a:t>
            </a:r>
            <a:r>
              <a:rPr lang="tr-TR" dirty="0" smtClean="0"/>
              <a:t> </a:t>
            </a:r>
            <a:r>
              <a:rPr lang="en-US" dirty="0" smtClean="0"/>
              <a:t>The </a:t>
            </a:r>
            <a:r>
              <a:rPr lang="en-US" dirty="0"/>
              <a:t>knowledge base in an expert system represents facts and rules. It contains knowledge in specific domains along with rules in order to solve problems, and form procedures that are relevant to the domain.</a:t>
            </a:r>
          </a:p>
          <a:p>
            <a:pPr algn="just"/>
            <a:r>
              <a:rPr lang="en-US" dirty="0"/>
              <a:t>Inference engine: The most basic function of the inference engine is to acquire relevant data from the knowledge base, interpret it, and to find a solution as per the user’s problem. Inference engines also have </a:t>
            </a:r>
            <a:r>
              <a:rPr lang="en-US" dirty="0" err="1"/>
              <a:t>explanationatory</a:t>
            </a:r>
            <a:r>
              <a:rPr lang="en-US" dirty="0"/>
              <a:t> and debugging abilities.</a:t>
            </a:r>
          </a:p>
          <a:p>
            <a:pPr algn="just"/>
            <a:r>
              <a:rPr lang="en-US" dirty="0"/>
              <a:t>Knowledge acquisition and learning module: This component functions to allow the expert systems to acquire more data from various sources and store it in the knowledge base.</a:t>
            </a:r>
          </a:p>
          <a:p>
            <a:pPr algn="just"/>
            <a:r>
              <a:rPr lang="en-US" dirty="0"/>
              <a:t>User interface: This component is essential for a non-expert user to interact with the expert system and find solutions.</a:t>
            </a:r>
          </a:p>
          <a:p>
            <a:pPr algn="just"/>
            <a:r>
              <a:rPr lang="en-US" dirty="0"/>
              <a:t>Explanation module: As the name suggests, this module helps in providing the user with an explanation of the achieved  conclusion.</a:t>
            </a:r>
            <a:endParaRPr lang="tr-TR" dirty="0"/>
          </a:p>
        </p:txBody>
      </p:sp>
    </p:spTree>
    <p:extLst>
      <p:ext uri="{BB962C8B-B14F-4D97-AF65-F5344CB8AC3E}">
        <p14:creationId xmlns:p14="http://schemas.microsoft.com/office/powerpoint/2010/main" val="45407089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372</TotalTime>
  <Words>2100</Words>
  <Application>Microsoft Office PowerPoint</Application>
  <PresentationFormat>Widescreen</PresentationFormat>
  <Paragraphs>170</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Trebuchet MS</vt:lpstr>
      <vt:lpstr>Wingdings 3</vt:lpstr>
      <vt:lpstr>Facet</vt:lpstr>
      <vt:lpstr>Artificial Intelligence for All</vt:lpstr>
      <vt:lpstr>PowerPoint Presentation</vt:lpstr>
      <vt:lpstr>PowerPoint Presentation</vt:lpstr>
      <vt:lpstr>PowerPoint Presentation</vt:lpstr>
      <vt:lpstr>1- Machine Learning </vt:lpstr>
      <vt:lpstr>2-Neural Networks </vt:lpstr>
      <vt:lpstr>3-Robotics</vt:lpstr>
      <vt:lpstr>4-Expert Systems</vt:lpstr>
      <vt:lpstr>PowerPoint Presentation</vt:lpstr>
      <vt:lpstr>Several Common Examples of Expert Systems</vt:lpstr>
      <vt:lpstr>In general you may use Expert systems in:</vt:lpstr>
      <vt:lpstr>PowerPoint Presentation</vt:lpstr>
      <vt:lpstr>5-Fuzzy Logic </vt:lpstr>
      <vt:lpstr>PowerPoint Presentation</vt:lpstr>
      <vt:lpstr>PowerPoint Presentation</vt:lpstr>
      <vt:lpstr>6-Natural Language Processing </vt:lpstr>
      <vt:lpstr>7-Computer Vision </vt:lpstr>
      <vt:lpstr>PowerPoint Presentation</vt:lpstr>
      <vt:lpstr>Applications of Computer Vision</vt:lpstr>
      <vt:lpstr>8-Speech Recognition </vt:lpstr>
      <vt:lpstr>9-Deep learning  </vt:lpstr>
      <vt:lpstr>A Neural Network </vt:lpstr>
      <vt:lpstr>PowerPoint Presentation</vt:lpstr>
      <vt:lpstr>Examples</vt:lpstr>
      <vt:lpstr>10-Data science</vt:lpstr>
      <vt:lpstr>PowerPoint Presentation</vt:lpstr>
      <vt:lpstr>Why do we need it?</vt:lpstr>
      <vt:lpstr>PowerPoint Presentation</vt:lpstr>
      <vt:lpstr>BI vs Data Science</vt:lpstr>
      <vt:lpstr>PowerPoint Presentation</vt:lpstr>
      <vt:lpstr>11-Cyber security </vt:lpstr>
      <vt:lpstr>12-Terminator</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AI&amp;ML for ALL</dc:title>
  <dc:creator>oğul ünal</dc:creator>
  <cp:lastModifiedBy>oğul ünal</cp:lastModifiedBy>
  <cp:revision>69</cp:revision>
  <dcterms:created xsi:type="dcterms:W3CDTF">2020-10-09T22:43:37Z</dcterms:created>
  <dcterms:modified xsi:type="dcterms:W3CDTF">2023-02-13T14:29:54Z</dcterms:modified>
</cp:coreProperties>
</file>